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9"/>
  </p:notesMasterIdLst>
  <p:sldIdLst>
    <p:sldId id="256" r:id="rId2"/>
    <p:sldId id="257" r:id="rId3"/>
    <p:sldId id="260" r:id="rId4"/>
    <p:sldId id="261" r:id="rId5"/>
    <p:sldId id="267" r:id="rId6"/>
    <p:sldId id="265" r:id="rId7"/>
    <p:sldId id="264" r:id="rId8"/>
    <p:sldId id="273" r:id="rId9"/>
    <p:sldId id="274" r:id="rId10"/>
    <p:sldId id="271" r:id="rId11"/>
    <p:sldId id="280" r:id="rId12"/>
    <p:sldId id="279" r:id="rId13"/>
    <p:sldId id="272" r:id="rId14"/>
    <p:sldId id="268" r:id="rId15"/>
    <p:sldId id="275" r:id="rId16"/>
    <p:sldId id="269" r:id="rId17"/>
    <p:sldId id="270" r:id="rId18"/>
    <p:sldId id="316" r:id="rId19"/>
    <p:sldId id="317" r:id="rId20"/>
    <p:sldId id="319" r:id="rId21"/>
    <p:sldId id="383" r:id="rId22"/>
    <p:sldId id="305" r:id="rId23"/>
    <p:sldId id="374" r:id="rId24"/>
    <p:sldId id="384" r:id="rId25"/>
    <p:sldId id="307" r:id="rId26"/>
    <p:sldId id="308" r:id="rId27"/>
    <p:sldId id="375" r:id="rId28"/>
    <p:sldId id="376" r:id="rId29"/>
    <p:sldId id="377" r:id="rId30"/>
    <p:sldId id="309" r:id="rId31"/>
    <p:sldId id="378" r:id="rId32"/>
    <p:sldId id="385" r:id="rId33"/>
    <p:sldId id="379" r:id="rId34"/>
    <p:sldId id="281" r:id="rId35"/>
    <p:sldId id="284" r:id="rId36"/>
    <p:sldId id="381" r:id="rId37"/>
    <p:sldId id="341" r:id="rId38"/>
    <p:sldId id="330" r:id="rId39"/>
    <p:sldId id="345" r:id="rId40"/>
    <p:sldId id="346" r:id="rId41"/>
    <p:sldId id="347" r:id="rId42"/>
    <p:sldId id="382" r:id="rId43"/>
    <p:sldId id="355" r:id="rId44"/>
    <p:sldId id="356" r:id="rId45"/>
    <p:sldId id="357" r:id="rId46"/>
    <p:sldId id="359" r:id="rId47"/>
    <p:sldId id="363" r:id="rId4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0000"/>
    <a:srgbClr val="FFCC99"/>
    <a:srgbClr val="00CC00"/>
    <a:srgbClr val="993300"/>
    <a:srgbClr val="CCECFF"/>
    <a:srgbClr val="FFFF66"/>
    <a:srgbClr val="CC0000"/>
    <a:srgbClr val="33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787" autoAdjust="0"/>
    <p:restoredTop sz="90942" autoAdjust="0"/>
  </p:normalViewPr>
  <p:slideViewPr>
    <p:cSldViewPr>
      <p:cViewPr>
        <p:scale>
          <a:sx n="120" d="100"/>
          <a:sy n="120" d="100"/>
        </p:scale>
        <p:origin x="-12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258279063790087"/>
          <c:w val="0.78428380579318457"/>
          <c:h val="0.43424190898367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6"/>
            <c:bubble3D val="0"/>
            <c:explosion val="35"/>
          </c:dPt>
          <c:dLbls>
            <c:dLbl>
              <c:idx val="6"/>
              <c:layout>
                <c:manualLayout>
                  <c:x val="0.12210072192639591"/>
                  <c:y val="1.7791651502001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лиц, 39 406т.р</c:v>
                </c:pt>
                <c:pt idx="1">
                  <c:v>Акцизы по подакцизным товарам (продукции), 4 539т.р </c:v>
                </c:pt>
                <c:pt idx="2">
                  <c:v>Единый сельскохозяйственный налог, 414т.р </c:v>
                </c:pt>
                <c:pt idx="3">
                  <c:v>Налог на имущество физических лиц, 850т.р</c:v>
                </c:pt>
                <c:pt idx="4">
                  <c:v>Земельный налог, 808т.р</c:v>
                </c:pt>
                <c:pt idx="5">
                  <c:v>Арендная плата, 5 700т.р</c:v>
                </c:pt>
                <c:pt idx="6">
                  <c:v>Дотации, 215 705т.р</c:v>
                </c:pt>
                <c:pt idx="7">
                  <c:v>Сувенции, 4т.р</c:v>
                </c:pt>
                <c:pt idx="8">
                  <c:v>Субсидии, 81 621т.р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0.1129</c:v>
                </c:pt>
                <c:pt idx="1">
                  <c:v>1.2999999999999999E-2</c:v>
                </c:pt>
                <c:pt idx="2">
                  <c:v>1.1999999999999999E-3</c:v>
                </c:pt>
                <c:pt idx="3">
                  <c:v>2.3999999999999998E-3</c:v>
                </c:pt>
                <c:pt idx="4">
                  <c:v>2.3E-3</c:v>
                </c:pt>
                <c:pt idx="5">
                  <c:v>1.6299999999999999E-2</c:v>
                </c:pt>
                <c:pt idx="6">
                  <c:v>0.61799999999999999</c:v>
                </c:pt>
                <c:pt idx="7">
                  <c:v>1E-4</c:v>
                </c:pt>
                <c:pt idx="8">
                  <c:v>0.23380000000000001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6624012885567121"/>
          <c:y val="9.7660048632616639E-2"/>
          <c:w val="0.32465921532505504"/>
          <c:h val="0.81884485223854064"/>
        </c:manualLayout>
      </c:layout>
      <c:overlay val="1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85630029736397"/>
          <c:y val="0.23211010744736776"/>
          <c:w val="0.71263883659350935"/>
          <c:h val="0.63466731028958001"/>
        </c:manualLayout>
      </c:layout>
      <c:pie3DChart>
        <c:varyColors val="1"/>
        <c:ser>
          <c:idx val="0"/>
          <c:order val="0"/>
          <c:explosion val="24"/>
          <c:dPt>
            <c:idx val="3"/>
            <c:bubble3D val="0"/>
            <c:spPr>
              <a:solidFill>
                <a:srgbClr val="9966FF"/>
              </a:solidFill>
            </c:spPr>
          </c:dPt>
          <c:dLbls>
            <c:dLbl>
              <c:idx val="2"/>
              <c:layout>
                <c:manualLayout>
                  <c:x val="0.10334975399029969"/>
                  <c:y val="-0.24573642614683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74296786004639"/>
                  <c:y val="4.0920038411963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121772328163684E-2"/>
                  <c:y val="5.432280085519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Культура, кинематография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Лист2!$B$2:$B$6</c:f>
              <c:numCache>
                <c:formatCode>#,##0</c:formatCode>
                <c:ptCount val="5"/>
                <c:pt idx="0">
                  <c:v>55609</c:v>
                </c:pt>
                <c:pt idx="1">
                  <c:v>86513</c:v>
                </c:pt>
                <c:pt idx="2">
                  <c:v>114719</c:v>
                </c:pt>
                <c:pt idx="3">
                  <c:v>64839</c:v>
                </c:pt>
                <c:pt idx="4">
                  <c:v>27367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2985036647157758"/>
          <c:y val="7.1739990037539045E-2"/>
          <c:w val="0.74029926705684534"/>
          <c:h val="0.1380184288411536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4475491471634181"/>
          <c:y val="0.18411030236674156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78327967495437"/>
          <c:y val="4.6027575591685395E-3"/>
          <c:w val="0.76535896690187954"/>
          <c:h val="0.9737543153117256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A7EA52">
                  <a:lumMod val="50000"/>
                </a:srgbClr>
              </a:solidFill>
            </c:spPr>
          </c:dPt>
          <c:dPt>
            <c:idx val="1"/>
            <c:bubble3D val="0"/>
            <c:explosion val="13"/>
            <c:spPr>
              <a:solidFill>
                <a:srgbClr val="F14124">
                  <a:lumMod val="75000"/>
                </a:srgbClr>
              </a:solidFill>
            </c:spPr>
          </c:dPt>
          <c:dPt>
            <c:idx val="2"/>
            <c:bubble3D val="0"/>
            <c:spPr>
              <a:solidFill>
                <a:srgbClr val="FF00FF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FF8021">
                  <a:lumMod val="75000"/>
                </a:srgbClr>
              </a:solidFill>
            </c:spPr>
          </c:dPt>
          <c:dPt>
            <c:idx val="6"/>
            <c:bubble3D val="0"/>
            <c:spPr>
              <a:solidFill>
                <a:srgbClr val="B4DCFA">
                  <a:lumMod val="75000"/>
                </a:srgb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Лист3!$G$5:$G$11</c:f>
              <c:strCache>
                <c:ptCount val="6"/>
                <c:pt idx="4">
                  <c:v>Транспорт</c:v>
                </c:pt>
                <c:pt idx="5">
                  <c:v>Дорожное хозяйство (дорожные фонды)</c:v>
                </c:pt>
              </c:strCache>
            </c:strRef>
          </c:cat>
          <c:val>
            <c:numRef>
              <c:f>Лист3!$H$5:$H$11</c:f>
              <c:numCache>
                <c:formatCode>General</c:formatCode>
                <c:ptCount val="7"/>
                <c:pt idx="4" formatCode="#,##0">
                  <c:v>21220</c:v>
                </c:pt>
                <c:pt idx="5" formatCode="#,##0">
                  <c:v>65293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6"/>
        <c:delete val="1"/>
      </c:legendEntry>
      <c:layout>
        <c:manualLayout>
          <c:xMode val="edge"/>
          <c:yMode val="edge"/>
          <c:x val="8.4724539481852365E-2"/>
          <c:y val="0.83577016728124354"/>
          <c:w val="0.52163300049831751"/>
          <c:h val="9.1458242388099256E-2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ln>
          <a:noFill/>
        </a:ln>
        <a:scene3d>
          <a:camera prst="orthographicFront"/>
          <a:lightRig rig="threePt" dir="t"/>
        </a:scene3d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046104612269277E-2"/>
          <c:y val="0"/>
          <c:w val="0.72908105371639365"/>
          <c:h val="0.90200320531761247"/>
        </c:manualLayout>
      </c:layout>
      <c:bar3DChart>
        <c:barDir val="col"/>
        <c:grouping val="stacked"/>
        <c:varyColors val="0"/>
        <c:ser>
          <c:idx val="2"/>
          <c:order val="0"/>
          <c:tx>
            <c:v>годы</c:v>
          </c:tx>
          <c:spPr>
            <a:solidFill>
              <a:srgbClr val="FFFF66"/>
            </a:solidFill>
          </c:spPr>
          <c:invertIfNegative val="0"/>
          <c:dLbls>
            <c:delete val="1"/>
          </c:dLbls>
          <c:cat>
            <c:numRef>
              <c:f>Лист3!$B$16:$D$16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Лист3!$B$16:$D$16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val>
        </c:ser>
        <c:ser>
          <c:idx val="0"/>
          <c:order val="1"/>
          <c:tx>
            <c:strRef>
              <c:f>Лист3!$A$17</c:f>
              <c:strCache>
                <c:ptCount val="1"/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2.5717333526189254E-2"/>
                  <c:y val="2.0508057244285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412952684011703E-2"/>
                  <c:y val="2.0508057244285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021714368366759E-2"/>
                  <c:y val="2.0508057244285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Лист3!$B$16:$D$16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Лист3!$B$17:$D$17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Лист3!$A$18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Лист3!$B$16:$D$16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Лист3!$B$18:$D$18</c:f>
              <c:numCache>
                <c:formatCode>General</c:formatCode>
                <c:ptCount val="3"/>
                <c:pt idx="0">
                  <c:v>75301</c:v>
                </c:pt>
                <c:pt idx="1">
                  <c:v>75301</c:v>
                </c:pt>
                <c:pt idx="2">
                  <c:v>75301</c:v>
                </c:pt>
              </c:numCache>
            </c:numRef>
          </c:val>
        </c:ser>
        <c:ser>
          <c:idx val="3"/>
          <c:order val="3"/>
          <c:tx>
            <c:strRef>
              <c:f>Лист3!$A$19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Лист3!$B$16:$D$16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Лист3!$B$19:$D$19</c:f>
              <c:numCache>
                <c:formatCode>General</c:formatCode>
                <c:ptCount val="3"/>
                <c:pt idx="0">
                  <c:v>7867</c:v>
                </c:pt>
                <c:pt idx="1">
                  <c:v>7867</c:v>
                </c:pt>
                <c:pt idx="2">
                  <c:v>7867</c:v>
                </c:pt>
              </c:numCache>
            </c:numRef>
          </c:val>
        </c:ser>
        <c:ser>
          <c:idx val="4"/>
          <c:order val="4"/>
          <c:tx>
            <c:strRef>
              <c:f>Лист3!$A$20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Лист3!$B$16:$D$16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Лист3!$B$20:$D$20</c:f>
              <c:numCache>
                <c:formatCode>General</c:formatCode>
                <c:ptCount val="3"/>
                <c:pt idx="0">
                  <c:v>31551</c:v>
                </c:pt>
                <c:pt idx="1">
                  <c:v>31551</c:v>
                </c:pt>
                <c:pt idx="2">
                  <c:v>31551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7708672"/>
        <c:axId val="137710208"/>
        <c:axId val="0"/>
      </c:bar3DChart>
      <c:catAx>
        <c:axId val="13770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710208"/>
        <c:crosses val="autoZero"/>
        <c:auto val="1"/>
        <c:lblAlgn val="ctr"/>
        <c:lblOffset val="100"/>
        <c:noMultiLvlLbl val="0"/>
      </c:catAx>
      <c:valAx>
        <c:axId val="137710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708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2304032190867684"/>
          <c:y val="0.37275057293375702"/>
          <c:w val="0.17517686729946202"/>
          <c:h val="0.62431532155341962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E15A2-F779-4223-9FEA-181793C1623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439630-1250-4D84-A2B1-C09B6F84A135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Предоставление обществу определенных благ и услуг</a:t>
          </a:r>
          <a:endParaRPr lang="ru-RU" sz="3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919B195-F36A-4B48-BA5E-3F736C6CCCDF}" type="parTrans" cxnId="{95D936B4-E636-4142-9D95-D46DF0BD6CDB}">
      <dgm:prSet/>
      <dgm:spPr/>
      <dgm:t>
        <a:bodyPr/>
        <a:lstStyle/>
        <a:p>
          <a:endParaRPr lang="ru-RU"/>
        </a:p>
      </dgm:t>
    </dgm:pt>
    <dgm:pt modelId="{E685DFF5-814A-4F28-9BE9-20A2B8FAD28C}" type="sibTrans" cxnId="{95D936B4-E636-4142-9D95-D46DF0BD6CDB}">
      <dgm:prSet/>
      <dgm:spPr/>
      <dgm:t>
        <a:bodyPr/>
        <a:lstStyle/>
        <a:p>
          <a:endParaRPr lang="ru-RU"/>
        </a:p>
      </dgm:t>
    </dgm:pt>
    <dgm:pt modelId="{68DE3ADD-F361-4170-85BF-6C06585A3DD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Перераспределение доходов в обществе</a:t>
          </a:r>
          <a:endParaRPr lang="ru-RU" sz="3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B60764-F9D9-482B-883A-DE3463BD723F}" type="parTrans" cxnId="{12578847-FBEF-4472-A30C-A3B01A60870C}">
      <dgm:prSet/>
      <dgm:spPr/>
      <dgm:t>
        <a:bodyPr/>
        <a:lstStyle/>
        <a:p>
          <a:endParaRPr lang="ru-RU"/>
        </a:p>
      </dgm:t>
    </dgm:pt>
    <dgm:pt modelId="{A6E0F480-8476-4EC7-BE12-6C2295133B6B}" type="sibTrans" cxnId="{12578847-FBEF-4472-A30C-A3B01A60870C}">
      <dgm:prSet/>
      <dgm:spPr/>
      <dgm:t>
        <a:bodyPr/>
        <a:lstStyle/>
        <a:p>
          <a:endParaRPr lang="ru-RU"/>
        </a:p>
      </dgm:t>
    </dgm:pt>
    <dgm:pt modelId="{9A6BC279-28DE-43B3-B7F5-3E0BA6BECAB9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Стабилизация экономики</a:t>
          </a:r>
          <a:endParaRPr lang="ru-RU" sz="3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0D1AAAE-8A0B-42E7-843D-D795E19F0D48}" type="parTrans" cxnId="{A1FDD868-84C9-4F21-AE11-E62F1964442C}">
      <dgm:prSet/>
      <dgm:spPr/>
      <dgm:t>
        <a:bodyPr/>
        <a:lstStyle/>
        <a:p>
          <a:endParaRPr lang="ru-RU"/>
        </a:p>
      </dgm:t>
    </dgm:pt>
    <dgm:pt modelId="{7DB7DC0C-5C7E-4E17-8089-9994D73A134F}" type="sibTrans" cxnId="{A1FDD868-84C9-4F21-AE11-E62F1964442C}">
      <dgm:prSet/>
      <dgm:spPr/>
      <dgm:t>
        <a:bodyPr/>
        <a:lstStyle/>
        <a:p>
          <a:endParaRPr lang="ru-RU"/>
        </a:p>
      </dgm:t>
    </dgm:pt>
    <dgm:pt modelId="{2CACB6B1-A97F-47F0-BEF5-7508A2663E9A}" type="pres">
      <dgm:prSet presAssocID="{F9DE15A2-F779-4223-9FEA-181793C162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8B09F-BCD0-42B4-A7AC-28C66C6BDA07}" type="pres">
      <dgm:prSet presAssocID="{EB439630-1250-4D84-A2B1-C09B6F84A135}" presName="parentLin" presStyleCnt="0"/>
      <dgm:spPr/>
    </dgm:pt>
    <dgm:pt modelId="{46A7020F-99CD-4F59-ACB5-C59858C9E90E}" type="pres">
      <dgm:prSet presAssocID="{EB439630-1250-4D84-A2B1-C09B6F84A13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81D47BE-D7D0-410A-B045-212D040460D9}" type="pres">
      <dgm:prSet presAssocID="{EB439630-1250-4D84-A2B1-C09B6F84A135}" presName="parentText" presStyleLbl="node1" presStyleIdx="0" presStyleCnt="3" custScaleX="142857" custScaleY="111793" custLinFactNeighborX="-26091" custLinFactNeighborY="37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434D2-AF39-4397-9A4D-7A503F70F49A}" type="pres">
      <dgm:prSet presAssocID="{EB439630-1250-4D84-A2B1-C09B6F84A135}" presName="negativeSpace" presStyleCnt="0"/>
      <dgm:spPr/>
    </dgm:pt>
    <dgm:pt modelId="{F7DD898C-78BA-47D6-96BC-76C8727F9FDB}" type="pres">
      <dgm:prSet presAssocID="{EB439630-1250-4D84-A2B1-C09B6F84A135}" presName="childText" presStyleLbl="conFgAcc1" presStyleIdx="0" presStyleCnt="3" custLinFactNeighborX="388" custLinFactNeighborY="-9674">
        <dgm:presLayoutVars>
          <dgm:bulletEnabled val="1"/>
        </dgm:presLayoutVars>
      </dgm:prSet>
      <dgm:spPr>
        <a:ln>
          <a:solidFill>
            <a:schemeClr val="accent4">
              <a:lumMod val="50000"/>
            </a:schemeClr>
          </a:solidFill>
        </a:ln>
      </dgm:spPr>
    </dgm:pt>
    <dgm:pt modelId="{6CEB9018-72BD-44D9-813D-3BA1F5A1DC0E}" type="pres">
      <dgm:prSet presAssocID="{E685DFF5-814A-4F28-9BE9-20A2B8FAD28C}" presName="spaceBetweenRectangles" presStyleCnt="0"/>
      <dgm:spPr/>
    </dgm:pt>
    <dgm:pt modelId="{C88738D5-6DE6-46AA-9D4A-56F68B911C3D}" type="pres">
      <dgm:prSet presAssocID="{68DE3ADD-F361-4170-85BF-6C06585A3DDE}" presName="parentLin" presStyleCnt="0"/>
      <dgm:spPr/>
    </dgm:pt>
    <dgm:pt modelId="{D5A6A10B-3F41-40F7-8411-F8A6991D0B03}" type="pres">
      <dgm:prSet presAssocID="{68DE3ADD-F361-4170-85BF-6C06585A3D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AFF042C-3AF6-41B2-80DB-BA44C3D8F5E7}" type="pres">
      <dgm:prSet presAssocID="{68DE3ADD-F361-4170-85BF-6C06585A3DDE}" presName="parentText" presStyleLbl="node1" presStyleIdx="1" presStyleCnt="3" custScaleX="142211" custScaleY="92394" custLinFactNeighborX="-33038" custLinFactNeighborY="5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B5853-D829-42B7-AD82-698A157B8FAA}" type="pres">
      <dgm:prSet presAssocID="{68DE3ADD-F361-4170-85BF-6C06585A3DDE}" presName="negativeSpace" presStyleCnt="0"/>
      <dgm:spPr/>
    </dgm:pt>
    <dgm:pt modelId="{DAFA3851-C0AE-4F00-96E0-76B68100A263}" type="pres">
      <dgm:prSet presAssocID="{68DE3ADD-F361-4170-85BF-6C06585A3DDE}" presName="childText" presStyleLbl="conFgAcc1" presStyleIdx="1" presStyleCnt="3" custScaleY="94215" custLinFactY="-5331" custLinFactNeighborY="-100000">
        <dgm:presLayoutVars>
          <dgm:bulletEnabled val="1"/>
        </dgm:presLayoutVars>
      </dgm:prSet>
      <dgm:spPr>
        <a:ln>
          <a:solidFill>
            <a:schemeClr val="accent4">
              <a:lumMod val="50000"/>
            </a:schemeClr>
          </a:solidFill>
        </a:ln>
      </dgm:spPr>
    </dgm:pt>
    <dgm:pt modelId="{5F06C278-4EA3-4CAF-8FA9-2C56105CE895}" type="pres">
      <dgm:prSet presAssocID="{A6E0F480-8476-4EC7-BE12-6C2295133B6B}" presName="spaceBetweenRectangles" presStyleCnt="0"/>
      <dgm:spPr/>
    </dgm:pt>
    <dgm:pt modelId="{8A9318E7-D1F4-4B23-BF51-EC42273E3D2F}" type="pres">
      <dgm:prSet presAssocID="{9A6BC279-28DE-43B3-B7F5-3E0BA6BECAB9}" presName="parentLin" presStyleCnt="0"/>
      <dgm:spPr/>
    </dgm:pt>
    <dgm:pt modelId="{8B76F17D-06C0-4E4B-B487-9A1547A215BE}" type="pres">
      <dgm:prSet presAssocID="{9A6BC279-28DE-43B3-B7F5-3E0BA6BECAB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F056FFA-92A6-4615-8FB6-A6D84831A25C}" type="pres">
      <dgm:prSet presAssocID="{9A6BC279-28DE-43B3-B7F5-3E0BA6BECAB9}" presName="parentText" presStyleLbl="node1" presStyleIdx="2" presStyleCnt="3" custScaleX="146145" custScaleY="75504" custLinFactNeighborX="-34186" custLinFactNeighborY="-19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EFC40-9EBA-4585-88DA-B78EB1F7EC83}" type="pres">
      <dgm:prSet presAssocID="{9A6BC279-28DE-43B3-B7F5-3E0BA6BECAB9}" presName="negativeSpace" presStyleCnt="0"/>
      <dgm:spPr/>
    </dgm:pt>
    <dgm:pt modelId="{34555946-FD93-40E8-993E-7F65EC0B93BF}" type="pres">
      <dgm:prSet presAssocID="{9A6BC279-28DE-43B3-B7F5-3E0BA6BECAB9}" presName="childText" presStyleLbl="conFgAcc1" presStyleIdx="2" presStyleCnt="3" custLinFactNeighborX="-99" custLinFactNeighborY="-77308">
        <dgm:presLayoutVars>
          <dgm:bulletEnabled val="1"/>
        </dgm:presLayoutVars>
      </dgm:prSet>
      <dgm:spPr>
        <a:ln>
          <a:solidFill>
            <a:schemeClr val="accent4">
              <a:lumMod val="50000"/>
            </a:schemeClr>
          </a:solidFill>
        </a:ln>
      </dgm:spPr>
    </dgm:pt>
  </dgm:ptLst>
  <dgm:cxnLst>
    <dgm:cxn modelId="{12578847-FBEF-4472-A30C-A3B01A60870C}" srcId="{F9DE15A2-F779-4223-9FEA-181793C16237}" destId="{68DE3ADD-F361-4170-85BF-6C06585A3DDE}" srcOrd="1" destOrd="0" parTransId="{C8B60764-F9D9-482B-883A-DE3463BD723F}" sibTransId="{A6E0F480-8476-4EC7-BE12-6C2295133B6B}"/>
    <dgm:cxn modelId="{95D936B4-E636-4142-9D95-D46DF0BD6CDB}" srcId="{F9DE15A2-F779-4223-9FEA-181793C16237}" destId="{EB439630-1250-4D84-A2B1-C09B6F84A135}" srcOrd="0" destOrd="0" parTransId="{9919B195-F36A-4B48-BA5E-3F736C6CCCDF}" sibTransId="{E685DFF5-814A-4F28-9BE9-20A2B8FAD28C}"/>
    <dgm:cxn modelId="{D8A47473-4558-408C-A837-DCE4E2E149F7}" type="presOf" srcId="{EB439630-1250-4D84-A2B1-C09B6F84A135}" destId="{481D47BE-D7D0-410A-B045-212D040460D9}" srcOrd="1" destOrd="0" presId="urn:microsoft.com/office/officeart/2005/8/layout/list1"/>
    <dgm:cxn modelId="{C75D129A-A0DF-4139-AD3E-0C14A02355D7}" type="presOf" srcId="{9A6BC279-28DE-43B3-B7F5-3E0BA6BECAB9}" destId="{FF056FFA-92A6-4615-8FB6-A6D84831A25C}" srcOrd="1" destOrd="0" presId="urn:microsoft.com/office/officeart/2005/8/layout/list1"/>
    <dgm:cxn modelId="{77EF110A-A50E-4F4B-934A-D6BBE8F7D7CB}" type="presOf" srcId="{EB439630-1250-4D84-A2B1-C09B6F84A135}" destId="{46A7020F-99CD-4F59-ACB5-C59858C9E90E}" srcOrd="0" destOrd="0" presId="urn:microsoft.com/office/officeart/2005/8/layout/list1"/>
    <dgm:cxn modelId="{D92EFDE8-5435-4FBA-9843-B6D038CDBD53}" type="presOf" srcId="{68DE3ADD-F361-4170-85BF-6C06585A3DDE}" destId="{DAFF042C-3AF6-41B2-80DB-BA44C3D8F5E7}" srcOrd="1" destOrd="0" presId="urn:microsoft.com/office/officeart/2005/8/layout/list1"/>
    <dgm:cxn modelId="{8D98A030-36B6-4D34-8461-95DB1F2D3842}" type="presOf" srcId="{9A6BC279-28DE-43B3-B7F5-3E0BA6BECAB9}" destId="{8B76F17D-06C0-4E4B-B487-9A1547A215BE}" srcOrd="0" destOrd="0" presId="urn:microsoft.com/office/officeart/2005/8/layout/list1"/>
    <dgm:cxn modelId="{258D0A2D-B38E-4876-819A-276DFCE7F604}" type="presOf" srcId="{F9DE15A2-F779-4223-9FEA-181793C16237}" destId="{2CACB6B1-A97F-47F0-BEF5-7508A2663E9A}" srcOrd="0" destOrd="0" presId="urn:microsoft.com/office/officeart/2005/8/layout/list1"/>
    <dgm:cxn modelId="{DA9BC180-360F-46F1-8E0E-6411EA6D7F86}" type="presOf" srcId="{68DE3ADD-F361-4170-85BF-6C06585A3DDE}" destId="{D5A6A10B-3F41-40F7-8411-F8A6991D0B03}" srcOrd="0" destOrd="0" presId="urn:microsoft.com/office/officeart/2005/8/layout/list1"/>
    <dgm:cxn modelId="{A1FDD868-84C9-4F21-AE11-E62F1964442C}" srcId="{F9DE15A2-F779-4223-9FEA-181793C16237}" destId="{9A6BC279-28DE-43B3-B7F5-3E0BA6BECAB9}" srcOrd="2" destOrd="0" parTransId="{B0D1AAAE-8A0B-42E7-843D-D795E19F0D48}" sibTransId="{7DB7DC0C-5C7E-4E17-8089-9994D73A134F}"/>
    <dgm:cxn modelId="{B7A462B9-CCE0-4B02-8017-D74941DC0E5F}" type="presParOf" srcId="{2CACB6B1-A97F-47F0-BEF5-7508A2663E9A}" destId="{7D08B09F-BCD0-42B4-A7AC-28C66C6BDA07}" srcOrd="0" destOrd="0" presId="urn:microsoft.com/office/officeart/2005/8/layout/list1"/>
    <dgm:cxn modelId="{9FD566F1-8563-453A-BC4C-68A1F545412E}" type="presParOf" srcId="{7D08B09F-BCD0-42B4-A7AC-28C66C6BDA07}" destId="{46A7020F-99CD-4F59-ACB5-C59858C9E90E}" srcOrd="0" destOrd="0" presId="urn:microsoft.com/office/officeart/2005/8/layout/list1"/>
    <dgm:cxn modelId="{D741E9E1-9B02-4AB3-AB92-A8760E00F821}" type="presParOf" srcId="{7D08B09F-BCD0-42B4-A7AC-28C66C6BDA07}" destId="{481D47BE-D7D0-410A-B045-212D040460D9}" srcOrd="1" destOrd="0" presId="urn:microsoft.com/office/officeart/2005/8/layout/list1"/>
    <dgm:cxn modelId="{BDB571F5-E9BD-4BB1-86C1-05A3BCC0E9AC}" type="presParOf" srcId="{2CACB6B1-A97F-47F0-BEF5-7508A2663E9A}" destId="{744434D2-AF39-4397-9A4D-7A503F70F49A}" srcOrd="1" destOrd="0" presId="urn:microsoft.com/office/officeart/2005/8/layout/list1"/>
    <dgm:cxn modelId="{8408AE80-E2C1-40CE-B585-FB854BBBC5DA}" type="presParOf" srcId="{2CACB6B1-A97F-47F0-BEF5-7508A2663E9A}" destId="{F7DD898C-78BA-47D6-96BC-76C8727F9FDB}" srcOrd="2" destOrd="0" presId="urn:microsoft.com/office/officeart/2005/8/layout/list1"/>
    <dgm:cxn modelId="{C2753734-C6AC-4F7E-8FBB-057853A4046C}" type="presParOf" srcId="{2CACB6B1-A97F-47F0-BEF5-7508A2663E9A}" destId="{6CEB9018-72BD-44D9-813D-3BA1F5A1DC0E}" srcOrd="3" destOrd="0" presId="urn:microsoft.com/office/officeart/2005/8/layout/list1"/>
    <dgm:cxn modelId="{DB1FA982-540B-4C13-A27C-052ACA90355F}" type="presParOf" srcId="{2CACB6B1-A97F-47F0-BEF5-7508A2663E9A}" destId="{C88738D5-6DE6-46AA-9D4A-56F68B911C3D}" srcOrd="4" destOrd="0" presId="urn:microsoft.com/office/officeart/2005/8/layout/list1"/>
    <dgm:cxn modelId="{BB4DDC0C-D475-472F-8754-602E83DA916B}" type="presParOf" srcId="{C88738D5-6DE6-46AA-9D4A-56F68B911C3D}" destId="{D5A6A10B-3F41-40F7-8411-F8A6991D0B03}" srcOrd="0" destOrd="0" presId="urn:microsoft.com/office/officeart/2005/8/layout/list1"/>
    <dgm:cxn modelId="{71C0068D-3A65-47EA-BEBE-B70C39DF2F49}" type="presParOf" srcId="{C88738D5-6DE6-46AA-9D4A-56F68B911C3D}" destId="{DAFF042C-3AF6-41B2-80DB-BA44C3D8F5E7}" srcOrd="1" destOrd="0" presId="urn:microsoft.com/office/officeart/2005/8/layout/list1"/>
    <dgm:cxn modelId="{332C18FD-1D5B-47B5-BDE5-FC938F151F6E}" type="presParOf" srcId="{2CACB6B1-A97F-47F0-BEF5-7508A2663E9A}" destId="{76BB5853-D829-42B7-AD82-698A157B8FAA}" srcOrd="5" destOrd="0" presId="urn:microsoft.com/office/officeart/2005/8/layout/list1"/>
    <dgm:cxn modelId="{23119EBB-468F-4AE1-AA57-0E9327CF1EBE}" type="presParOf" srcId="{2CACB6B1-A97F-47F0-BEF5-7508A2663E9A}" destId="{DAFA3851-C0AE-4F00-96E0-76B68100A263}" srcOrd="6" destOrd="0" presId="urn:microsoft.com/office/officeart/2005/8/layout/list1"/>
    <dgm:cxn modelId="{163A4203-F688-4D9C-8E94-A421E0105A0F}" type="presParOf" srcId="{2CACB6B1-A97F-47F0-BEF5-7508A2663E9A}" destId="{5F06C278-4EA3-4CAF-8FA9-2C56105CE895}" srcOrd="7" destOrd="0" presId="urn:microsoft.com/office/officeart/2005/8/layout/list1"/>
    <dgm:cxn modelId="{5FC1D0C5-7322-4D67-8764-841B07490741}" type="presParOf" srcId="{2CACB6B1-A97F-47F0-BEF5-7508A2663E9A}" destId="{8A9318E7-D1F4-4B23-BF51-EC42273E3D2F}" srcOrd="8" destOrd="0" presId="urn:microsoft.com/office/officeart/2005/8/layout/list1"/>
    <dgm:cxn modelId="{ACBFE110-D6AA-48BD-A3FB-EDDC484CAFB4}" type="presParOf" srcId="{8A9318E7-D1F4-4B23-BF51-EC42273E3D2F}" destId="{8B76F17D-06C0-4E4B-B487-9A1547A215BE}" srcOrd="0" destOrd="0" presId="urn:microsoft.com/office/officeart/2005/8/layout/list1"/>
    <dgm:cxn modelId="{FAD78CF2-BBEF-4EC6-A0B3-6F5AEC983012}" type="presParOf" srcId="{8A9318E7-D1F4-4B23-BF51-EC42273E3D2F}" destId="{FF056FFA-92A6-4615-8FB6-A6D84831A25C}" srcOrd="1" destOrd="0" presId="urn:microsoft.com/office/officeart/2005/8/layout/list1"/>
    <dgm:cxn modelId="{669B5DEF-DCDD-42B0-A04E-7D503CBA9FB3}" type="presParOf" srcId="{2CACB6B1-A97F-47F0-BEF5-7508A2663E9A}" destId="{B55EFC40-9EBA-4585-88DA-B78EB1F7EC83}" srcOrd="9" destOrd="0" presId="urn:microsoft.com/office/officeart/2005/8/layout/list1"/>
    <dgm:cxn modelId="{2F41E937-9E7B-4294-B94F-0720AC367A4C}" type="presParOf" srcId="{2CACB6B1-A97F-47F0-BEF5-7508A2663E9A}" destId="{34555946-FD93-40E8-993E-7F65EC0B93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F75C2-8B5B-41B1-BA1F-3F8633931540}" type="doc">
      <dgm:prSet loTypeId="urn:microsoft.com/office/officeart/2005/8/layout/cycle4#2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D672456-C649-4B2D-A027-0628DD1996D3}">
      <dgm:prSet phldrT="[Текст]"/>
      <dgm:spPr>
        <a:gradFill rotWithShape="0">
          <a:gsLst>
            <a:gs pos="0">
              <a:srgbClr val="9B2D2A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D7AA63-0E96-47DD-85F7-BE7DF4135F52}" type="parTrans" cxnId="{C7726E35-7B5D-4CD5-A6F1-8625E3E96511}">
      <dgm:prSet/>
      <dgm:spPr/>
      <dgm:t>
        <a:bodyPr/>
        <a:lstStyle/>
        <a:p>
          <a:endParaRPr lang="ru-RU"/>
        </a:p>
      </dgm:t>
    </dgm:pt>
    <dgm:pt modelId="{D88D532E-347E-4077-B87D-8885AE9273DC}" type="sibTrans" cxnId="{C7726E35-7B5D-4CD5-A6F1-8625E3E96511}">
      <dgm:prSet/>
      <dgm:spPr/>
      <dgm:t>
        <a:bodyPr/>
        <a:lstStyle/>
        <a:p>
          <a:endParaRPr lang="ru-RU"/>
        </a:p>
      </dgm:t>
    </dgm:pt>
    <dgm:pt modelId="{E94258E3-7A93-498F-9D84-6925AA0064B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11C7D5-A7F6-4F8E-A8C5-FD0E7EC7FAC2}" type="parTrans" cxnId="{1F28DBBE-72B2-4F51-B26F-E146FE97C4A5}">
      <dgm:prSet/>
      <dgm:spPr/>
      <dgm:t>
        <a:bodyPr/>
        <a:lstStyle/>
        <a:p>
          <a:endParaRPr lang="ru-RU"/>
        </a:p>
      </dgm:t>
    </dgm:pt>
    <dgm:pt modelId="{726245AC-3F63-4FE1-973D-8D338D4B5DFE}" type="sibTrans" cxnId="{1F28DBBE-72B2-4F51-B26F-E146FE97C4A5}">
      <dgm:prSet/>
      <dgm:spPr/>
      <dgm:t>
        <a:bodyPr/>
        <a:lstStyle/>
        <a:p>
          <a:endParaRPr lang="ru-RU"/>
        </a:p>
      </dgm:t>
    </dgm:pt>
    <dgm:pt modelId="{41B31062-B467-4869-AA02-C891062E91C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DD952E-36A5-4E13-B72A-A2828DB158BF}" type="parTrans" cxnId="{FBF2E021-0BD2-4FBA-BA94-E4FD286C6220}">
      <dgm:prSet/>
      <dgm:spPr/>
      <dgm:t>
        <a:bodyPr/>
        <a:lstStyle/>
        <a:p>
          <a:endParaRPr lang="ru-RU"/>
        </a:p>
      </dgm:t>
    </dgm:pt>
    <dgm:pt modelId="{C114C464-2AF5-4DA1-A326-CE22AA609FF8}" type="sibTrans" cxnId="{FBF2E021-0BD2-4FBA-BA94-E4FD286C6220}">
      <dgm:prSet/>
      <dgm:spPr/>
      <dgm:t>
        <a:bodyPr/>
        <a:lstStyle/>
        <a:p>
          <a:endParaRPr lang="ru-RU"/>
        </a:p>
      </dgm:t>
    </dgm:pt>
    <dgm:pt modelId="{A4B20F4A-46C9-49ED-A593-2F2EE2D3558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Земельный налог	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38CD84-6256-43FE-9CE5-0818A8D9DFCF}" type="sibTrans" cxnId="{1E5E93B1-3BD8-480A-BB71-1DD422EA2DD3}">
      <dgm:prSet/>
      <dgm:spPr/>
      <dgm:t>
        <a:bodyPr/>
        <a:lstStyle/>
        <a:p>
          <a:endParaRPr lang="ru-RU"/>
        </a:p>
      </dgm:t>
    </dgm:pt>
    <dgm:pt modelId="{0EA5888F-C5DA-4390-8750-7235F0D7FF16}" type="parTrans" cxnId="{1E5E93B1-3BD8-480A-BB71-1DD422EA2DD3}">
      <dgm:prSet/>
      <dgm:spPr/>
      <dgm:t>
        <a:bodyPr/>
        <a:lstStyle/>
        <a:p>
          <a:endParaRPr lang="ru-RU"/>
        </a:p>
      </dgm:t>
    </dgm:pt>
    <dgm:pt modelId="{32BAB220-0860-4902-9A97-384CF0EB42A9}" type="pres">
      <dgm:prSet presAssocID="{BA8F75C2-8B5B-41B1-BA1F-3F863393154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42D88-7137-4DCE-9304-EDED5123E33A}" type="pres">
      <dgm:prSet presAssocID="{BA8F75C2-8B5B-41B1-BA1F-3F8633931540}" presName="children" presStyleCnt="0"/>
      <dgm:spPr/>
    </dgm:pt>
    <dgm:pt modelId="{8384AD5C-63FF-4952-A92F-B0D0D804EEA7}" type="pres">
      <dgm:prSet presAssocID="{BA8F75C2-8B5B-41B1-BA1F-3F8633931540}" presName="childPlaceholder" presStyleCnt="0"/>
      <dgm:spPr/>
    </dgm:pt>
    <dgm:pt modelId="{3D2EBB91-29E8-495F-8F65-80A96882CA36}" type="pres">
      <dgm:prSet presAssocID="{BA8F75C2-8B5B-41B1-BA1F-3F8633931540}" presName="circle" presStyleCnt="0"/>
      <dgm:spPr/>
    </dgm:pt>
    <dgm:pt modelId="{A81F5523-AF9B-406D-B43A-3A4934BDFB87}" type="pres">
      <dgm:prSet presAssocID="{BA8F75C2-8B5B-41B1-BA1F-3F863393154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0BE9C-0AD5-4E03-8CAC-711850BAC958}" type="pres">
      <dgm:prSet presAssocID="{BA8F75C2-8B5B-41B1-BA1F-3F863393154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84023-27CA-46E0-B1E1-67DDB12A9D6B}" type="pres">
      <dgm:prSet presAssocID="{BA8F75C2-8B5B-41B1-BA1F-3F8633931540}" presName="quadrant3" presStyleLbl="node1" presStyleIdx="2" presStyleCnt="4" custLinFactNeighborX="-2309" custLinFactNeighborY="8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0F5F3-3826-40E8-BAB6-C39A14C0B0AF}" type="pres">
      <dgm:prSet presAssocID="{BA8F75C2-8B5B-41B1-BA1F-3F8633931540}" presName="quadrant4" presStyleLbl="node1" presStyleIdx="3" presStyleCnt="4" custLinFactNeighborX="792" custLinFactNeighborY="9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EF255-78C1-4612-A897-EE16B0728B8C}" type="pres">
      <dgm:prSet presAssocID="{BA8F75C2-8B5B-41B1-BA1F-3F8633931540}" presName="quadrantPlaceholder" presStyleCnt="0"/>
      <dgm:spPr/>
    </dgm:pt>
    <dgm:pt modelId="{F2CB4FF3-5D83-4182-9580-A35BBA850C67}" type="pres">
      <dgm:prSet presAssocID="{BA8F75C2-8B5B-41B1-BA1F-3F8633931540}" presName="center1" presStyleLbl="fgShp" presStyleIdx="0" presStyleCnt="2"/>
      <dgm:spPr/>
    </dgm:pt>
    <dgm:pt modelId="{2F91637B-914C-4322-A9EC-BACF268A3921}" type="pres">
      <dgm:prSet presAssocID="{BA8F75C2-8B5B-41B1-BA1F-3F8633931540}" presName="center2" presStyleLbl="fgShp" presStyleIdx="1" presStyleCnt="2"/>
      <dgm:spPr/>
    </dgm:pt>
  </dgm:ptLst>
  <dgm:cxnLst>
    <dgm:cxn modelId="{FBF2E021-0BD2-4FBA-BA94-E4FD286C6220}" srcId="{BA8F75C2-8B5B-41B1-BA1F-3F8633931540}" destId="{41B31062-B467-4869-AA02-C891062E91C3}" srcOrd="3" destOrd="0" parTransId="{D1DD952E-36A5-4E13-B72A-A2828DB158BF}" sibTransId="{C114C464-2AF5-4DA1-A326-CE22AA609FF8}"/>
    <dgm:cxn modelId="{BC4D7B9F-B9C7-40C6-8531-7AE689FE8D53}" type="presOf" srcId="{A4B20F4A-46C9-49ED-A593-2F2EE2D3558A}" destId="{67E84023-27CA-46E0-B1E1-67DDB12A9D6B}" srcOrd="0" destOrd="0" presId="urn:microsoft.com/office/officeart/2005/8/layout/cycle4#2"/>
    <dgm:cxn modelId="{1F28DBBE-72B2-4F51-B26F-E146FE97C4A5}" srcId="{BA8F75C2-8B5B-41B1-BA1F-3F8633931540}" destId="{E94258E3-7A93-498F-9D84-6925AA0064BA}" srcOrd="1" destOrd="0" parTransId="{0B11C7D5-A7F6-4F8E-A8C5-FD0E7EC7FAC2}" sibTransId="{726245AC-3F63-4FE1-973D-8D338D4B5DFE}"/>
    <dgm:cxn modelId="{27281A03-5EAD-4343-8CA9-3C3E3A26768D}" type="presOf" srcId="{E94258E3-7A93-498F-9D84-6925AA0064BA}" destId="{4E10BE9C-0AD5-4E03-8CAC-711850BAC958}" srcOrd="0" destOrd="0" presId="urn:microsoft.com/office/officeart/2005/8/layout/cycle4#2"/>
    <dgm:cxn modelId="{1E5E93B1-3BD8-480A-BB71-1DD422EA2DD3}" srcId="{BA8F75C2-8B5B-41B1-BA1F-3F8633931540}" destId="{A4B20F4A-46C9-49ED-A593-2F2EE2D3558A}" srcOrd="2" destOrd="0" parTransId="{0EA5888F-C5DA-4390-8750-7235F0D7FF16}" sibTransId="{DB38CD84-6256-43FE-9CE5-0818A8D9DFCF}"/>
    <dgm:cxn modelId="{FA4B2370-3A41-40E1-86DB-5AA92BC144D4}" type="presOf" srcId="{4D672456-C649-4B2D-A027-0628DD1996D3}" destId="{A81F5523-AF9B-406D-B43A-3A4934BDFB87}" srcOrd="0" destOrd="0" presId="urn:microsoft.com/office/officeart/2005/8/layout/cycle4#2"/>
    <dgm:cxn modelId="{C7726E35-7B5D-4CD5-A6F1-8625E3E96511}" srcId="{BA8F75C2-8B5B-41B1-BA1F-3F8633931540}" destId="{4D672456-C649-4B2D-A027-0628DD1996D3}" srcOrd="0" destOrd="0" parTransId="{53D7AA63-0E96-47DD-85F7-BE7DF4135F52}" sibTransId="{D88D532E-347E-4077-B87D-8885AE9273DC}"/>
    <dgm:cxn modelId="{AD4CDC33-7C91-4C8B-90CA-5C3E0EA51414}" type="presOf" srcId="{BA8F75C2-8B5B-41B1-BA1F-3F8633931540}" destId="{32BAB220-0860-4902-9A97-384CF0EB42A9}" srcOrd="0" destOrd="0" presId="urn:microsoft.com/office/officeart/2005/8/layout/cycle4#2"/>
    <dgm:cxn modelId="{E24C5A82-4018-4158-96C7-EF0D6A6B8614}" type="presOf" srcId="{41B31062-B467-4869-AA02-C891062E91C3}" destId="{7E70F5F3-3826-40E8-BAB6-C39A14C0B0AF}" srcOrd="0" destOrd="0" presId="urn:microsoft.com/office/officeart/2005/8/layout/cycle4#2"/>
    <dgm:cxn modelId="{F8E5E4D0-72F3-47EC-8A15-50A23F28E3FA}" type="presParOf" srcId="{32BAB220-0860-4902-9A97-384CF0EB42A9}" destId="{FEE42D88-7137-4DCE-9304-EDED5123E33A}" srcOrd="0" destOrd="0" presId="urn:microsoft.com/office/officeart/2005/8/layout/cycle4#2"/>
    <dgm:cxn modelId="{A6B18FC5-1708-44AE-8DF0-05F07EA84B52}" type="presParOf" srcId="{FEE42D88-7137-4DCE-9304-EDED5123E33A}" destId="{8384AD5C-63FF-4952-A92F-B0D0D804EEA7}" srcOrd="0" destOrd="0" presId="urn:microsoft.com/office/officeart/2005/8/layout/cycle4#2"/>
    <dgm:cxn modelId="{9032E308-8414-444D-B93B-54F71C0D3737}" type="presParOf" srcId="{32BAB220-0860-4902-9A97-384CF0EB42A9}" destId="{3D2EBB91-29E8-495F-8F65-80A96882CA36}" srcOrd="1" destOrd="0" presId="urn:microsoft.com/office/officeart/2005/8/layout/cycle4#2"/>
    <dgm:cxn modelId="{9C6D42FA-6A6D-4144-847F-5F180E7F0BAC}" type="presParOf" srcId="{3D2EBB91-29E8-495F-8F65-80A96882CA36}" destId="{A81F5523-AF9B-406D-B43A-3A4934BDFB87}" srcOrd="0" destOrd="0" presId="urn:microsoft.com/office/officeart/2005/8/layout/cycle4#2"/>
    <dgm:cxn modelId="{C13DE063-BED3-4184-8476-0FE735DB6D4F}" type="presParOf" srcId="{3D2EBB91-29E8-495F-8F65-80A96882CA36}" destId="{4E10BE9C-0AD5-4E03-8CAC-711850BAC958}" srcOrd="1" destOrd="0" presId="urn:microsoft.com/office/officeart/2005/8/layout/cycle4#2"/>
    <dgm:cxn modelId="{A69A6C78-F330-401B-B9A8-7AE528B807D1}" type="presParOf" srcId="{3D2EBB91-29E8-495F-8F65-80A96882CA36}" destId="{67E84023-27CA-46E0-B1E1-67DDB12A9D6B}" srcOrd="2" destOrd="0" presId="urn:microsoft.com/office/officeart/2005/8/layout/cycle4#2"/>
    <dgm:cxn modelId="{4B08BBC1-18CF-4003-92BA-83919427AC47}" type="presParOf" srcId="{3D2EBB91-29E8-495F-8F65-80A96882CA36}" destId="{7E70F5F3-3826-40E8-BAB6-C39A14C0B0AF}" srcOrd="3" destOrd="0" presId="urn:microsoft.com/office/officeart/2005/8/layout/cycle4#2"/>
    <dgm:cxn modelId="{D0E3C912-BD52-4A9D-8D25-7D6AB61A102B}" type="presParOf" srcId="{3D2EBB91-29E8-495F-8F65-80A96882CA36}" destId="{DBDEF255-78C1-4612-A897-EE16B0728B8C}" srcOrd="4" destOrd="0" presId="urn:microsoft.com/office/officeart/2005/8/layout/cycle4#2"/>
    <dgm:cxn modelId="{9B9AA439-DBF3-4D82-815F-A3744521D735}" type="presParOf" srcId="{32BAB220-0860-4902-9A97-384CF0EB42A9}" destId="{F2CB4FF3-5D83-4182-9580-A35BBA850C67}" srcOrd="2" destOrd="0" presId="urn:microsoft.com/office/officeart/2005/8/layout/cycle4#2"/>
    <dgm:cxn modelId="{EF2D5B2B-9F28-459C-B3DB-F55E336D49F4}" type="presParOf" srcId="{32BAB220-0860-4902-9A97-384CF0EB42A9}" destId="{2F91637B-914C-4322-A9EC-BACF268A3921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1CDA1-BC81-4ACC-BE22-2831DCC895EE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3B6F9C-2E59-4A25-8705-47DC07D993BC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3BECA85-9738-47AD-98E7-823559609199}" type="parTrans" cxnId="{38C81998-A6FB-4891-A942-220E747BECCA}">
      <dgm:prSet/>
      <dgm:spPr/>
      <dgm:t>
        <a:bodyPr/>
        <a:lstStyle/>
        <a:p>
          <a:endParaRPr lang="ru-RU"/>
        </a:p>
      </dgm:t>
    </dgm:pt>
    <dgm:pt modelId="{F36B2F4A-8198-4358-90BC-F485AE7DC93E}" type="sibTrans" cxnId="{38C81998-A6FB-4891-A942-220E747BECCA}">
      <dgm:prSet/>
      <dgm:spPr/>
      <dgm:t>
        <a:bodyPr/>
        <a:lstStyle/>
        <a:p>
          <a:endParaRPr lang="ru-RU"/>
        </a:p>
      </dgm:t>
    </dgm:pt>
    <dgm:pt modelId="{78678E29-605B-467C-8E6F-8A3A019A49F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Федеральный бюджет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(в основном формируется за счет НДС, НДПИ, таможенных пошлин и др.)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BD0C633-02E9-4E61-A320-25BD6393FFF4}" type="parTrans" cxnId="{9832421A-7219-4DB4-A186-DC02DF080BD8}">
      <dgm:prSet/>
      <dgm:spPr/>
      <dgm:t>
        <a:bodyPr/>
        <a:lstStyle/>
        <a:p>
          <a:endParaRPr lang="ru-RU"/>
        </a:p>
      </dgm:t>
    </dgm:pt>
    <dgm:pt modelId="{7497AC6A-38B3-4DDB-9ECD-8A70F83226EE}" type="sibTrans" cxnId="{9832421A-7219-4DB4-A186-DC02DF080BD8}">
      <dgm:prSet/>
      <dgm:spPr/>
      <dgm:t>
        <a:bodyPr/>
        <a:lstStyle/>
        <a:p>
          <a:endParaRPr lang="ru-RU"/>
        </a:p>
      </dgm:t>
    </dgm:pt>
    <dgm:pt modelId="{2C77847C-6AF0-44CC-95B7-CD7881AD1DCB}" type="pres">
      <dgm:prSet presAssocID="{CE61CDA1-BC81-4ACC-BE22-2831DCC895E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AFFC8E-5E76-4904-A68D-9B8042E39F71}" type="pres">
      <dgm:prSet presAssocID="{CE61CDA1-BC81-4ACC-BE22-2831DCC895EE}" presName="ellipse" presStyleLbl="trBgShp" presStyleIdx="0" presStyleCnt="1"/>
      <dgm:spPr/>
    </dgm:pt>
    <dgm:pt modelId="{895B1CA5-C715-43CD-A40F-D6DAF3003130}" type="pres">
      <dgm:prSet presAssocID="{CE61CDA1-BC81-4ACC-BE22-2831DCC895EE}" presName="arrow1" presStyleLbl="fgShp" presStyleIdx="0" presStyleCnt="1"/>
      <dgm:spPr/>
    </dgm:pt>
    <dgm:pt modelId="{FABDB3E1-3580-4B3E-8482-8E06519623D0}" type="pres">
      <dgm:prSet presAssocID="{CE61CDA1-BC81-4ACC-BE22-2831DCC895EE}" presName="rectangle" presStyleLbl="revTx" presStyleIdx="0" presStyleCnt="1" custScaleX="166667" custScaleY="193034" custLinFactY="100000" custLinFactNeighborX="0" custLinFactNeighborY="11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F37A0-F6C1-4812-BCB9-A66F81FB1E32}" type="pres">
      <dgm:prSet presAssocID="{78678E29-605B-467C-8E6F-8A3A019A49FD}" presName="item1" presStyleLbl="node1" presStyleIdx="0" presStyleCnt="1" custLinFactNeighborX="18990" custLinFactNeighborY="-30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513F9-2A5C-49E2-B337-11D37CC6C692}" type="pres">
      <dgm:prSet presAssocID="{CE61CDA1-BC81-4ACC-BE22-2831DCC895EE}" presName="funnel" presStyleLbl="trAlignAcc1" presStyleIdx="0" presStyleCnt="1" custScaleX="121951" custScaleY="137620"/>
      <dgm:spPr/>
    </dgm:pt>
  </dgm:ptLst>
  <dgm:cxnLst>
    <dgm:cxn modelId="{F7BF672C-8B0B-462D-8692-0D968F32E37B}" type="presOf" srcId="{78678E29-605B-467C-8E6F-8A3A019A49FD}" destId="{FABDB3E1-3580-4B3E-8482-8E06519623D0}" srcOrd="0" destOrd="0" presId="urn:microsoft.com/office/officeart/2005/8/layout/funnel1"/>
    <dgm:cxn modelId="{38C81998-A6FB-4891-A942-220E747BECCA}" srcId="{CE61CDA1-BC81-4ACC-BE22-2831DCC895EE}" destId="{FD3B6F9C-2E59-4A25-8705-47DC07D993BC}" srcOrd="0" destOrd="0" parTransId="{03BECA85-9738-47AD-98E7-823559609199}" sibTransId="{F36B2F4A-8198-4358-90BC-F485AE7DC93E}"/>
    <dgm:cxn modelId="{9832421A-7219-4DB4-A186-DC02DF080BD8}" srcId="{CE61CDA1-BC81-4ACC-BE22-2831DCC895EE}" destId="{78678E29-605B-467C-8E6F-8A3A019A49FD}" srcOrd="1" destOrd="0" parTransId="{3BD0C633-02E9-4E61-A320-25BD6393FFF4}" sibTransId="{7497AC6A-38B3-4DDB-9ECD-8A70F83226EE}"/>
    <dgm:cxn modelId="{85431614-5040-46BE-876C-0FBA5D9D02F7}" type="presOf" srcId="{FD3B6F9C-2E59-4A25-8705-47DC07D993BC}" destId="{3FBF37A0-F6C1-4812-BCB9-A66F81FB1E32}" srcOrd="0" destOrd="0" presId="urn:microsoft.com/office/officeart/2005/8/layout/funnel1"/>
    <dgm:cxn modelId="{1DA0BE2D-C55C-40A0-B951-B32CAED5C2E4}" type="presOf" srcId="{CE61CDA1-BC81-4ACC-BE22-2831DCC895EE}" destId="{2C77847C-6AF0-44CC-95B7-CD7881AD1DCB}" srcOrd="0" destOrd="0" presId="urn:microsoft.com/office/officeart/2005/8/layout/funnel1"/>
    <dgm:cxn modelId="{8101A62A-2B26-4453-A655-F76C9A5F7B5B}" type="presParOf" srcId="{2C77847C-6AF0-44CC-95B7-CD7881AD1DCB}" destId="{ECAFFC8E-5E76-4904-A68D-9B8042E39F71}" srcOrd="0" destOrd="0" presId="urn:microsoft.com/office/officeart/2005/8/layout/funnel1"/>
    <dgm:cxn modelId="{AD250866-F6B8-461D-9049-BB0FCBF2AAAF}" type="presParOf" srcId="{2C77847C-6AF0-44CC-95B7-CD7881AD1DCB}" destId="{895B1CA5-C715-43CD-A40F-D6DAF3003130}" srcOrd="1" destOrd="0" presId="urn:microsoft.com/office/officeart/2005/8/layout/funnel1"/>
    <dgm:cxn modelId="{6F0D5144-EAFC-4297-8743-A45866F909DD}" type="presParOf" srcId="{2C77847C-6AF0-44CC-95B7-CD7881AD1DCB}" destId="{FABDB3E1-3580-4B3E-8482-8E06519623D0}" srcOrd="2" destOrd="0" presId="urn:microsoft.com/office/officeart/2005/8/layout/funnel1"/>
    <dgm:cxn modelId="{A7FE505E-3535-49DB-84DF-390929041E97}" type="presParOf" srcId="{2C77847C-6AF0-44CC-95B7-CD7881AD1DCB}" destId="{3FBF37A0-F6C1-4812-BCB9-A66F81FB1E32}" srcOrd="3" destOrd="0" presId="urn:microsoft.com/office/officeart/2005/8/layout/funnel1"/>
    <dgm:cxn modelId="{7A750CC8-5000-42DA-AF15-4712BCAA975F}" type="presParOf" srcId="{2C77847C-6AF0-44CC-95B7-CD7881AD1DCB}" destId="{375513F9-2A5C-49E2-B337-11D37CC6C692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61CDA1-BC81-4ACC-BE22-2831DCC895EE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3B6F9C-2E59-4A25-8705-47DC07D993BC}">
      <dgm:prSet phldrT="[Текст]"/>
      <dgm:spPr>
        <a:solidFill>
          <a:srgbClr val="9B2D2A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3BECA85-9738-47AD-98E7-823559609199}" type="parTrans" cxnId="{38C81998-A6FB-4891-A942-220E747BECCA}">
      <dgm:prSet/>
      <dgm:spPr/>
      <dgm:t>
        <a:bodyPr/>
        <a:lstStyle/>
        <a:p>
          <a:endParaRPr lang="ru-RU"/>
        </a:p>
      </dgm:t>
    </dgm:pt>
    <dgm:pt modelId="{F36B2F4A-8198-4358-90BC-F485AE7DC93E}" type="sibTrans" cxnId="{38C81998-A6FB-4891-A942-220E747BECCA}">
      <dgm:prSet/>
      <dgm:spPr/>
      <dgm:t>
        <a:bodyPr/>
        <a:lstStyle/>
        <a:p>
          <a:endParaRPr lang="ru-RU"/>
        </a:p>
      </dgm:t>
    </dgm:pt>
    <dgm:pt modelId="{E0341E78-A1CD-4AFE-9305-22B04F42A1F3}">
      <dgm:prSet phldrT="[Текст]"/>
      <dgm:spPr>
        <a:solidFill>
          <a:srgbClr val="2787A0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6CCCC1B-94A5-41EE-9817-AD4239400A33}" type="parTrans" cxnId="{07E58223-84B4-4404-8A38-848C97F46674}">
      <dgm:prSet/>
      <dgm:spPr/>
      <dgm:t>
        <a:bodyPr/>
        <a:lstStyle/>
        <a:p>
          <a:endParaRPr lang="ru-RU"/>
        </a:p>
      </dgm:t>
    </dgm:pt>
    <dgm:pt modelId="{98A36059-94A5-4FAD-A800-FEAC82C177A0}" type="sibTrans" cxnId="{07E58223-84B4-4404-8A38-848C97F46674}">
      <dgm:prSet/>
      <dgm:spPr/>
      <dgm:t>
        <a:bodyPr/>
        <a:lstStyle/>
        <a:p>
          <a:endParaRPr lang="ru-RU"/>
        </a:p>
      </dgm:t>
    </dgm:pt>
    <dgm:pt modelId="{5BE2D73D-5068-4015-BC7D-E3D1068E8BE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Бюджет субъекта Российской Федерации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9C74332-9D4D-4A42-B4B8-CCE78A1615D3}" type="parTrans" cxnId="{1C354B70-8262-4816-A6AE-FAFEE2BF947B}">
      <dgm:prSet/>
      <dgm:spPr/>
      <dgm:t>
        <a:bodyPr/>
        <a:lstStyle/>
        <a:p>
          <a:endParaRPr lang="ru-RU"/>
        </a:p>
      </dgm:t>
    </dgm:pt>
    <dgm:pt modelId="{91304501-2479-4F40-9AE1-CCB5C00A7902}" type="sibTrans" cxnId="{1C354B70-8262-4816-A6AE-FAFEE2BF947B}">
      <dgm:prSet/>
      <dgm:spPr/>
      <dgm:t>
        <a:bodyPr/>
        <a:lstStyle/>
        <a:p>
          <a:endParaRPr lang="ru-RU"/>
        </a:p>
      </dgm:t>
    </dgm:pt>
    <dgm:pt modelId="{2C77847C-6AF0-44CC-95B7-CD7881AD1DCB}" type="pres">
      <dgm:prSet presAssocID="{CE61CDA1-BC81-4ACC-BE22-2831DCC895E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AFFC8E-5E76-4904-A68D-9B8042E39F71}" type="pres">
      <dgm:prSet presAssocID="{CE61CDA1-BC81-4ACC-BE22-2831DCC895EE}" presName="ellipse" presStyleLbl="trBgShp" presStyleIdx="0" presStyleCnt="1"/>
      <dgm:spPr/>
    </dgm:pt>
    <dgm:pt modelId="{895B1CA5-C715-43CD-A40F-D6DAF3003130}" type="pres">
      <dgm:prSet presAssocID="{CE61CDA1-BC81-4ACC-BE22-2831DCC895EE}" presName="arrow1" presStyleLbl="fgShp" presStyleIdx="0" presStyleCnt="1"/>
      <dgm:spPr/>
    </dgm:pt>
    <dgm:pt modelId="{FABDB3E1-3580-4B3E-8482-8E06519623D0}" type="pres">
      <dgm:prSet presAssocID="{CE61CDA1-BC81-4ACC-BE22-2831DCC895EE}" presName="rectangle" presStyleLbl="revTx" presStyleIdx="0" presStyleCnt="1" custScaleX="166667" custLinFactY="62777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F39B6-A380-4A98-8DA6-586823D5916B}" type="pres">
      <dgm:prSet presAssocID="{E0341E78-A1CD-4AFE-9305-22B04F42A1F3}" presName="item1" presStyleLbl="node1" presStyleIdx="0" presStyleCnt="2" custScaleX="138482" custScaleY="143361" custLinFactY="-5908" custLinFactNeighborX="449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B3F53-9B03-455E-B4BE-A6E57239247F}" type="pres">
      <dgm:prSet presAssocID="{5BE2D73D-5068-4015-BC7D-E3D1068E8BEB}" presName="item2" presStyleLbl="node1" presStyleIdx="1" presStyleCnt="2" custScaleX="121680" custScaleY="116802" custLinFactNeighborX="8130" custLinFactNeighborY="-20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513F9-2A5C-49E2-B337-11D37CC6C692}" type="pres">
      <dgm:prSet presAssocID="{CE61CDA1-BC81-4ACC-BE22-2831DCC895EE}" presName="funnel" presStyleLbl="trAlignAcc1" presStyleIdx="0" presStyleCnt="1" custScaleX="127874" custScaleY="142564" custLinFactNeighborX="-523" custLinFactNeighborY="1092"/>
      <dgm:spPr/>
    </dgm:pt>
  </dgm:ptLst>
  <dgm:cxnLst>
    <dgm:cxn modelId="{52F1EA3B-43A6-45A0-85FD-24A326C6364B}" type="presOf" srcId="{FD3B6F9C-2E59-4A25-8705-47DC07D993BC}" destId="{2CDB3F53-9B03-455E-B4BE-A6E57239247F}" srcOrd="0" destOrd="0" presId="urn:microsoft.com/office/officeart/2005/8/layout/funnel1"/>
    <dgm:cxn modelId="{07E58223-84B4-4404-8A38-848C97F46674}" srcId="{CE61CDA1-BC81-4ACC-BE22-2831DCC895EE}" destId="{E0341E78-A1CD-4AFE-9305-22B04F42A1F3}" srcOrd="1" destOrd="0" parTransId="{66CCCC1B-94A5-41EE-9817-AD4239400A33}" sibTransId="{98A36059-94A5-4FAD-A800-FEAC82C177A0}"/>
    <dgm:cxn modelId="{BD09215C-7622-418B-A733-076E546AF75E}" type="presOf" srcId="{E0341E78-A1CD-4AFE-9305-22B04F42A1F3}" destId="{050F39B6-A380-4A98-8DA6-586823D5916B}" srcOrd="0" destOrd="0" presId="urn:microsoft.com/office/officeart/2005/8/layout/funnel1"/>
    <dgm:cxn modelId="{F707115D-06D4-4944-A04C-4726972EB378}" type="presOf" srcId="{CE61CDA1-BC81-4ACC-BE22-2831DCC895EE}" destId="{2C77847C-6AF0-44CC-95B7-CD7881AD1DCB}" srcOrd="0" destOrd="0" presId="urn:microsoft.com/office/officeart/2005/8/layout/funnel1"/>
    <dgm:cxn modelId="{1C354B70-8262-4816-A6AE-FAFEE2BF947B}" srcId="{CE61CDA1-BC81-4ACC-BE22-2831DCC895EE}" destId="{5BE2D73D-5068-4015-BC7D-E3D1068E8BEB}" srcOrd="2" destOrd="0" parTransId="{89C74332-9D4D-4A42-B4B8-CCE78A1615D3}" sibTransId="{91304501-2479-4F40-9AE1-CCB5C00A7902}"/>
    <dgm:cxn modelId="{E5BA4031-A7BA-41AE-8D8C-59ADBD9FDEE2}" type="presOf" srcId="{5BE2D73D-5068-4015-BC7D-E3D1068E8BEB}" destId="{FABDB3E1-3580-4B3E-8482-8E06519623D0}" srcOrd="0" destOrd="0" presId="urn:microsoft.com/office/officeart/2005/8/layout/funnel1"/>
    <dgm:cxn modelId="{38C81998-A6FB-4891-A942-220E747BECCA}" srcId="{CE61CDA1-BC81-4ACC-BE22-2831DCC895EE}" destId="{FD3B6F9C-2E59-4A25-8705-47DC07D993BC}" srcOrd="0" destOrd="0" parTransId="{03BECA85-9738-47AD-98E7-823559609199}" sibTransId="{F36B2F4A-8198-4358-90BC-F485AE7DC93E}"/>
    <dgm:cxn modelId="{23AF64B2-03B4-4527-96F0-00FB804F0DE8}" type="presParOf" srcId="{2C77847C-6AF0-44CC-95B7-CD7881AD1DCB}" destId="{ECAFFC8E-5E76-4904-A68D-9B8042E39F71}" srcOrd="0" destOrd="0" presId="urn:microsoft.com/office/officeart/2005/8/layout/funnel1"/>
    <dgm:cxn modelId="{675713C4-C67E-4C8B-80EB-CA0CD6BEBFA6}" type="presParOf" srcId="{2C77847C-6AF0-44CC-95B7-CD7881AD1DCB}" destId="{895B1CA5-C715-43CD-A40F-D6DAF3003130}" srcOrd="1" destOrd="0" presId="urn:microsoft.com/office/officeart/2005/8/layout/funnel1"/>
    <dgm:cxn modelId="{B8379572-0EE4-49C2-83DA-805980DF5D7C}" type="presParOf" srcId="{2C77847C-6AF0-44CC-95B7-CD7881AD1DCB}" destId="{FABDB3E1-3580-4B3E-8482-8E06519623D0}" srcOrd="2" destOrd="0" presId="urn:microsoft.com/office/officeart/2005/8/layout/funnel1"/>
    <dgm:cxn modelId="{8BE39649-34E9-4B19-A713-99A48B28FC48}" type="presParOf" srcId="{2C77847C-6AF0-44CC-95B7-CD7881AD1DCB}" destId="{050F39B6-A380-4A98-8DA6-586823D5916B}" srcOrd="3" destOrd="0" presId="urn:microsoft.com/office/officeart/2005/8/layout/funnel1"/>
    <dgm:cxn modelId="{1DAFC1EE-9BE9-49E4-962D-F02E8B906F9D}" type="presParOf" srcId="{2C77847C-6AF0-44CC-95B7-CD7881AD1DCB}" destId="{2CDB3F53-9B03-455E-B4BE-A6E57239247F}" srcOrd="4" destOrd="0" presId="urn:microsoft.com/office/officeart/2005/8/layout/funnel1"/>
    <dgm:cxn modelId="{A3280A71-0A34-41DE-AAD8-4E4C35486005}" type="presParOf" srcId="{2C77847C-6AF0-44CC-95B7-CD7881AD1DCB}" destId="{375513F9-2A5C-49E2-B337-11D37CC6C692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61CDA1-BC81-4ACC-BE22-2831DCC895EE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3B6F9C-2E59-4A25-8705-47DC07D993BC}">
      <dgm:prSet phldrT="[Текст]"/>
      <dgm:spPr>
        <a:solidFill>
          <a:srgbClr val="769535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3BECA85-9738-47AD-98E7-823559609199}" type="parTrans" cxnId="{38C81998-A6FB-4891-A942-220E747BECCA}">
      <dgm:prSet/>
      <dgm:spPr/>
      <dgm:t>
        <a:bodyPr/>
        <a:lstStyle/>
        <a:p>
          <a:endParaRPr lang="ru-RU"/>
        </a:p>
      </dgm:t>
    </dgm:pt>
    <dgm:pt modelId="{F36B2F4A-8198-4358-90BC-F485AE7DC93E}" type="sibTrans" cxnId="{38C81998-A6FB-4891-A942-220E747BECCA}">
      <dgm:prSet/>
      <dgm:spPr/>
      <dgm:t>
        <a:bodyPr/>
        <a:lstStyle/>
        <a:p>
          <a:endParaRPr lang="ru-RU"/>
        </a:p>
      </dgm:t>
    </dgm:pt>
    <dgm:pt modelId="{E0341E78-A1CD-4AFE-9305-22B04F42A1F3}">
      <dgm:prSet phldrT="[Текст]"/>
      <dgm:spPr>
        <a:solidFill>
          <a:srgbClr val="5D417E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6CCCC1B-94A5-41EE-9817-AD4239400A33}" type="parTrans" cxnId="{07E58223-84B4-4404-8A38-848C97F46674}">
      <dgm:prSet/>
      <dgm:spPr/>
      <dgm:t>
        <a:bodyPr/>
        <a:lstStyle/>
        <a:p>
          <a:endParaRPr lang="ru-RU"/>
        </a:p>
      </dgm:t>
    </dgm:pt>
    <dgm:pt modelId="{98A36059-94A5-4FAD-A800-FEAC82C177A0}" type="sibTrans" cxnId="{07E58223-84B4-4404-8A38-848C97F46674}">
      <dgm:prSet/>
      <dgm:spPr/>
      <dgm:t>
        <a:bodyPr/>
        <a:lstStyle/>
        <a:p>
          <a:endParaRPr lang="ru-RU"/>
        </a:p>
      </dgm:t>
    </dgm:pt>
    <dgm:pt modelId="{5BE2D73D-5068-4015-BC7D-E3D1068E8BE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Местный бюджет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9C74332-9D4D-4A42-B4B8-CCE78A1615D3}" type="parTrans" cxnId="{1C354B70-8262-4816-A6AE-FAFEE2BF947B}">
      <dgm:prSet/>
      <dgm:spPr/>
      <dgm:t>
        <a:bodyPr/>
        <a:lstStyle/>
        <a:p>
          <a:endParaRPr lang="ru-RU"/>
        </a:p>
      </dgm:t>
    </dgm:pt>
    <dgm:pt modelId="{91304501-2479-4F40-9AE1-CCB5C00A7902}" type="sibTrans" cxnId="{1C354B70-8262-4816-A6AE-FAFEE2BF947B}">
      <dgm:prSet/>
      <dgm:spPr/>
      <dgm:t>
        <a:bodyPr/>
        <a:lstStyle/>
        <a:p>
          <a:endParaRPr lang="ru-RU"/>
        </a:p>
      </dgm:t>
    </dgm:pt>
    <dgm:pt modelId="{612732CC-3911-4D11-9824-EE109AE6B60D}">
      <dgm:prSet phldrT="[Текст]"/>
      <dgm:spPr>
        <a:solidFill>
          <a:srgbClr val="9B2D2A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C81EAB-554C-45F8-A618-9DB0055251A7}" type="parTrans" cxnId="{4FAF80BA-833A-4011-96A0-A1BDEBF73616}">
      <dgm:prSet/>
      <dgm:spPr/>
      <dgm:t>
        <a:bodyPr/>
        <a:lstStyle/>
        <a:p>
          <a:endParaRPr lang="ru-RU"/>
        </a:p>
      </dgm:t>
    </dgm:pt>
    <dgm:pt modelId="{75B3ED6F-C9D9-409A-9067-787923A7F822}" type="sibTrans" cxnId="{4FAF80BA-833A-4011-96A0-A1BDEBF73616}">
      <dgm:prSet/>
      <dgm:spPr/>
      <dgm:t>
        <a:bodyPr/>
        <a:lstStyle/>
        <a:p>
          <a:endParaRPr lang="ru-RU"/>
        </a:p>
      </dgm:t>
    </dgm:pt>
    <dgm:pt modelId="{2C77847C-6AF0-44CC-95B7-CD7881AD1DCB}" type="pres">
      <dgm:prSet presAssocID="{CE61CDA1-BC81-4ACC-BE22-2831DCC895E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AFFC8E-5E76-4904-A68D-9B8042E39F71}" type="pres">
      <dgm:prSet presAssocID="{CE61CDA1-BC81-4ACC-BE22-2831DCC895EE}" presName="ellipse" presStyleLbl="trBgShp" presStyleIdx="0" presStyleCnt="1"/>
      <dgm:spPr/>
    </dgm:pt>
    <dgm:pt modelId="{895B1CA5-C715-43CD-A40F-D6DAF3003130}" type="pres">
      <dgm:prSet presAssocID="{CE61CDA1-BC81-4ACC-BE22-2831DCC895EE}" presName="arrow1" presStyleLbl="fgShp" presStyleIdx="0" presStyleCnt="1"/>
      <dgm:spPr/>
    </dgm:pt>
    <dgm:pt modelId="{FABDB3E1-3580-4B3E-8482-8E06519623D0}" type="pres">
      <dgm:prSet presAssocID="{CE61CDA1-BC81-4ACC-BE22-2831DCC895EE}" presName="rectangle" presStyleLbl="revTx" presStyleIdx="0" presStyleCnt="1" custScaleX="166667" custLinFactY="62777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F39B6-A380-4A98-8DA6-586823D5916B}" type="pres">
      <dgm:prSet presAssocID="{E0341E78-A1CD-4AFE-9305-22B04F42A1F3}" presName="item1" presStyleLbl="node1" presStyleIdx="0" presStyleCnt="3" custScaleX="143361" custScaleY="138482" custLinFactNeighborX="-30905" custLinFactNeighborY="-6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9E370-2354-4D81-9122-17F16FA4A35B}" type="pres">
      <dgm:prSet presAssocID="{612732CC-3911-4D11-9824-EE109AE6B60D}" presName="item2" presStyleLbl="node1" presStyleIdx="1" presStyleCnt="3" custScaleX="143362" custScaleY="137069" custLinFactX="46612" custLinFactNeighborX="100000" custLinFactNeighborY="-7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A7F4-8574-4226-AFD0-03999C4088A6}" type="pres">
      <dgm:prSet presAssocID="{5BE2D73D-5068-4015-BC7D-E3D1068E8BEB}" presName="item3" presStyleLbl="node1" presStyleIdx="2" presStyleCnt="3" custScaleX="143361" custScaleY="143361" custLinFactNeighborX="-83252" custLinFactNeighborY="-70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513F9-2A5C-49E2-B337-11D37CC6C692}" type="pres">
      <dgm:prSet presAssocID="{CE61CDA1-BC81-4ACC-BE22-2831DCC895EE}" presName="funnel" presStyleLbl="trAlignAcc1" presStyleIdx="0" presStyleCnt="1" custScaleX="136935" custScaleY="149740" custLinFactNeighborX="-523" custLinFactNeighborY="1092"/>
      <dgm:spPr/>
    </dgm:pt>
  </dgm:ptLst>
  <dgm:cxnLst>
    <dgm:cxn modelId="{54F1C874-44D3-44B2-8D01-082FA7A4D8F7}" type="presOf" srcId="{E0341E78-A1CD-4AFE-9305-22B04F42A1F3}" destId="{0AA9E370-2354-4D81-9122-17F16FA4A35B}" srcOrd="0" destOrd="0" presId="urn:microsoft.com/office/officeart/2005/8/layout/funnel1"/>
    <dgm:cxn modelId="{8B896CC8-0D7E-4B50-BDE1-A371BAEF85B9}" type="presOf" srcId="{612732CC-3911-4D11-9824-EE109AE6B60D}" destId="{050F39B6-A380-4A98-8DA6-586823D5916B}" srcOrd="0" destOrd="0" presId="urn:microsoft.com/office/officeart/2005/8/layout/funnel1"/>
    <dgm:cxn modelId="{C377139D-61AE-4FB2-94CB-BB596067E9EC}" type="presOf" srcId="{5BE2D73D-5068-4015-BC7D-E3D1068E8BEB}" destId="{FABDB3E1-3580-4B3E-8482-8E06519623D0}" srcOrd="0" destOrd="0" presId="urn:microsoft.com/office/officeart/2005/8/layout/funnel1"/>
    <dgm:cxn modelId="{38C81998-A6FB-4891-A942-220E747BECCA}" srcId="{CE61CDA1-BC81-4ACC-BE22-2831DCC895EE}" destId="{FD3B6F9C-2E59-4A25-8705-47DC07D993BC}" srcOrd="0" destOrd="0" parTransId="{03BECA85-9738-47AD-98E7-823559609199}" sibTransId="{F36B2F4A-8198-4358-90BC-F485AE7DC93E}"/>
    <dgm:cxn modelId="{07E58223-84B4-4404-8A38-848C97F46674}" srcId="{CE61CDA1-BC81-4ACC-BE22-2831DCC895EE}" destId="{E0341E78-A1CD-4AFE-9305-22B04F42A1F3}" srcOrd="1" destOrd="0" parTransId="{66CCCC1B-94A5-41EE-9817-AD4239400A33}" sibTransId="{98A36059-94A5-4FAD-A800-FEAC82C177A0}"/>
    <dgm:cxn modelId="{559CA9D7-2878-408A-8AC9-60CC8423AB8D}" type="presOf" srcId="{FD3B6F9C-2E59-4A25-8705-47DC07D993BC}" destId="{FF51A7F4-8574-4226-AFD0-03999C4088A6}" srcOrd="0" destOrd="0" presId="urn:microsoft.com/office/officeart/2005/8/layout/funnel1"/>
    <dgm:cxn modelId="{D87C0142-A0CD-4513-87C4-2D6A7535D1FD}" type="presOf" srcId="{CE61CDA1-BC81-4ACC-BE22-2831DCC895EE}" destId="{2C77847C-6AF0-44CC-95B7-CD7881AD1DCB}" srcOrd="0" destOrd="0" presId="urn:microsoft.com/office/officeart/2005/8/layout/funnel1"/>
    <dgm:cxn modelId="{1C354B70-8262-4816-A6AE-FAFEE2BF947B}" srcId="{CE61CDA1-BC81-4ACC-BE22-2831DCC895EE}" destId="{5BE2D73D-5068-4015-BC7D-E3D1068E8BEB}" srcOrd="3" destOrd="0" parTransId="{89C74332-9D4D-4A42-B4B8-CCE78A1615D3}" sibTransId="{91304501-2479-4F40-9AE1-CCB5C00A7902}"/>
    <dgm:cxn modelId="{4FAF80BA-833A-4011-96A0-A1BDEBF73616}" srcId="{CE61CDA1-BC81-4ACC-BE22-2831DCC895EE}" destId="{612732CC-3911-4D11-9824-EE109AE6B60D}" srcOrd="2" destOrd="0" parTransId="{83C81EAB-554C-45F8-A618-9DB0055251A7}" sibTransId="{75B3ED6F-C9D9-409A-9067-787923A7F822}"/>
    <dgm:cxn modelId="{A4AB435B-BA75-479C-8612-C63080733384}" type="presParOf" srcId="{2C77847C-6AF0-44CC-95B7-CD7881AD1DCB}" destId="{ECAFFC8E-5E76-4904-A68D-9B8042E39F71}" srcOrd="0" destOrd="0" presId="urn:microsoft.com/office/officeart/2005/8/layout/funnel1"/>
    <dgm:cxn modelId="{5EA6EAB2-47ED-4C79-81ED-83C049914F14}" type="presParOf" srcId="{2C77847C-6AF0-44CC-95B7-CD7881AD1DCB}" destId="{895B1CA5-C715-43CD-A40F-D6DAF3003130}" srcOrd="1" destOrd="0" presId="urn:microsoft.com/office/officeart/2005/8/layout/funnel1"/>
    <dgm:cxn modelId="{D8D18484-DF19-48F0-BE8C-712BE30672FE}" type="presParOf" srcId="{2C77847C-6AF0-44CC-95B7-CD7881AD1DCB}" destId="{FABDB3E1-3580-4B3E-8482-8E06519623D0}" srcOrd="2" destOrd="0" presId="urn:microsoft.com/office/officeart/2005/8/layout/funnel1"/>
    <dgm:cxn modelId="{D80389F2-BCA7-4202-8344-BEAE02A9DD55}" type="presParOf" srcId="{2C77847C-6AF0-44CC-95B7-CD7881AD1DCB}" destId="{050F39B6-A380-4A98-8DA6-586823D5916B}" srcOrd="3" destOrd="0" presId="urn:microsoft.com/office/officeart/2005/8/layout/funnel1"/>
    <dgm:cxn modelId="{A7D5B8A4-18E5-47D7-BC56-F1D2C39430A1}" type="presParOf" srcId="{2C77847C-6AF0-44CC-95B7-CD7881AD1DCB}" destId="{0AA9E370-2354-4D81-9122-17F16FA4A35B}" srcOrd="4" destOrd="0" presId="urn:microsoft.com/office/officeart/2005/8/layout/funnel1"/>
    <dgm:cxn modelId="{065FA3B2-AF1E-4193-8029-2FD10AA9EF6C}" type="presParOf" srcId="{2C77847C-6AF0-44CC-95B7-CD7881AD1DCB}" destId="{FF51A7F4-8574-4226-AFD0-03999C4088A6}" srcOrd="5" destOrd="0" presId="urn:microsoft.com/office/officeart/2005/8/layout/funnel1"/>
    <dgm:cxn modelId="{FCF2EBF2-6EBE-4E91-9895-367DB1F7EF60}" type="presParOf" srcId="{2C77847C-6AF0-44CC-95B7-CD7881AD1DCB}" destId="{375513F9-2A5C-49E2-B337-11D37CC6C69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D898C-78BA-47D6-96BC-76C8727F9FDB}">
      <dsp:nvSpPr>
        <dsp:cNvPr id="0" name=""/>
        <dsp:cNvSpPr/>
      </dsp:nvSpPr>
      <dsp:spPr>
        <a:xfrm>
          <a:off x="0" y="688046"/>
          <a:ext cx="88569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D47BE-D7D0-410A-B045-212D040460D9}">
      <dsp:nvSpPr>
        <dsp:cNvPr id="0" name=""/>
        <dsp:cNvSpPr/>
      </dsp:nvSpPr>
      <dsp:spPr>
        <a:xfrm>
          <a:off x="311643" y="450780"/>
          <a:ext cx="8433155" cy="1188046"/>
        </a:xfrm>
        <a:prstGeom prst="roundRect">
          <a:avLst/>
        </a:prstGeom>
        <a:solidFill>
          <a:srgbClr val="CCCC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Предоставление обществу определенных благ и услуг</a:t>
          </a:r>
          <a:endParaRPr lang="ru-RU" sz="3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9639" y="508776"/>
        <a:ext cx="8317163" cy="1072054"/>
      </dsp:txXfrm>
    </dsp:sp>
    <dsp:sp modelId="{DAFA3851-C0AE-4F00-96E0-76B68100A263}">
      <dsp:nvSpPr>
        <dsp:cNvPr id="0" name=""/>
        <dsp:cNvSpPr/>
      </dsp:nvSpPr>
      <dsp:spPr>
        <a:xfrm>
          <a:off x="0" y="2016219"/>
          <a:ext cx="8856984" cy="8547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F042C-3AF6-41B2-80DB-BA44C3D8F5E7}">
      <dsp:nvSpPr>
        <dsp:cNvPr id="0" name=""/>
        <dsp:cNvSpPr/>
      </dsp:nvSpPr>
      <dsp:spPr>
        <a:xfrm>
          <a:off x="283509" y="1872205"/>
          <a:ext cx="8429461" cy="981889"/>
        </a:xfrm>
        <a:prstGeom prst="roundRect">
          <a:avLst/>
        </a:prstGeom>
        <a:solidFill>
          <a:srgbClr val="CCCC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Перераспределение доходов в обществе</a:t>
          </a:r>
          <a:endParaRPr lang="ru-RU" sz="3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441" y="1920137"/>
        <a:ext cx="8333597" cy="886025"/>
      </dsp:txXfrm>
    </dsp:sp>
    <dsp:sp modelId="{34555946-FD93-40E8-993E-7F65EC0B93BF}">
      <dsp:nvSpPr>
        <dsp:cNvPr id="0" name=""/>
        <dsp:cNvSpPr/>
      </dsp:nvSpPr>
      <dsp:spPr>
        <a:xfrm>
          <a:off x="0" y="3168353"/>
          <a:ext cx="88569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56FFA-92A6-4615-8FB6-A6D84831A25C}">
      <dsp:nvSpPr>
        <dsp:cNvPr id="0" name=""/>
        <dsp:cNvSpPr/>
      </dsp:nvSpPr>
      <dsp:spPr>
        <a:xfrm>
          <a:off x="271532" y="3096343"/>
          <a:ext cx="8441434" cy="802396"/>
        </a:xfrm>
        <a:prstGeom prst="roundRect">
          <a:avLst/>
        </a:prstGeom>
        <a:solidFill>
          <a:srgbClr val="CCCC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Стабилизация экономики</a:t>
          </a:r>
          <a:endParaRPr lang="ru-RU" sz="3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702" y="3135513"/>
        <a:ext cx="8363094" cy="72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F5523-AF9B-406D-B43A-3A4934BDFB87}">
      <dsp:nvSpPr>
        <dsp:cNvPr id="0" name=""/>
        <dsp:cNvSpPr/>
      </dsp:nvSpPr>
      <dsp:spPr>
        <a:xfrm>
          <a:off x="1872961" y="301325"/>
          <a:ext cx="2289016" cy="2289016"/>
        </a:xfrm>
        <a:prstGeom prst="pieWedge">
          <a:avLst/>
        </a:prstGeom>
        <a:gradFill rotWithShape="0">
          <a:gsLst>
            <a:gs pos="0">
              <a:srgbClr val="9B2D2A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43398" y="971762"/>
        <a:ext cx="1618579" cy="1618579"/>
      </dsp:txXfrm>
    </dsp:sp>
    <dsp:sp modelId="{4E10BE9C-0AD5-4E03-8CAC-711850BAC958}">
      <dsp:nvSpPr>
        <dsp:cNvPr id="0" name=""/>
        <dsp:cNvSpPr/>
      </dsp:nvSpPr>
      <dsp:spPr>
        <a:xfrm rot="5400000">
          <a:off x="4267706" y="301325"/>
          <a:ext cx="2289016" cy="2289016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267706" y="971762"/>
        <a:ext cx="1618579" cy="1618579"/>
      </dsp:txXfrm>
    </dsp:sp>
    <dsp:sp modelId="{67E84023-27CA-46E0-B1E1-67DDB12A9D6B}">
      <dsp:nvSpPr>
        <dsp:cNvPr id="0" name=""/>
        <dsp:cNvSpPr/>
      </dsp:nvSpPr>
      <dsp:spPr>
        <a:xfrm rot="10800000">
          <a:off x="4214852" y="2715526"/>
          <a:ext cx="2289016" cy="2289016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Земельный налог	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214852" y="2715526"/>
        <a:ext cx="1618579" cy="1618579"/>
      </dsp:txXfrm>
    </dsp:sp>
    <dsp:sp modelId="{7E70F5F3-3826-40E8-BAB6-C39A14C0B0AF}">
      <dsp:nvSpPr>
        <dsp:cNvPr id="0" name=""/>
        <dsp:cNvSpPr/>
      </dsp:nvSpPr>
      <dsp:spPr>
        <a:xfrm rot="16200000">
          <a:off x="1891090" y="2718708"/>
          <a:ext cx="2289016" cy="2289016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561527" y="2718708"/>
        <a:ext cx="1618579" cy="1618579"/>
      </dsp:txXfrm>
    </dsp:sp>
    <dsp:sp modelId="{F2CB4FF3-5D83-4182-9580-A35BBA850C67}">
      <dsp:nvSpPr>
        <dsp:cNvPr id="0" name=""/>
        <dsp:cNvSpPr/>
      </dsp:nvSpPr>
      <dsp:spPr>
        <a:xfrm>
          <a:off x="3819682" y="2167428"/>
          <a:ext cx="790318" cy="68723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91637B-914C-4322-A9EC-BACF268A3921}">
      <dsp:nvSpPr>
        <dsp:cNvPr id="0" name=""/>
        <dsp:cNvSpPr/>
      </dsp:nvSpPr>
      <dsp:spPr>
        <a:xfrm rot="10800000">
          <a:off x="3819682" y="2431749"/>
          <a:ext cx="790318" cy="68723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FFC8E-5E76-4904-A68D-9B8042E39F71}">
      <dsp:nvSpPr>
        <dsp:cNvPr id="0" name=""/>
        <dsp:cNvSpPr/>
      </dsp:nvSpPr>
      <dsp:spPr>
        <a:xfrm>
          <a:off x="542178" y="921999"/>
          <a:ext cx="1981333" cy="68809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B1CA5-C715-43CD-A40F-D6DAF3003130}">
      <dsp:nvSpPr>
        <dsp:cNvPr id="0" name=""/>
        <dsp:cNvSpPr/>
      </dsp:nvSpPr>
      <dsp:spPr>
        <a:xfrm>
          <a:off x="1343927" y="2606901"/>
          <a:ext cx="383979" cy="24574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B3E1-3580-4B3E-8482-8E06519623D0}">
      <dsp:nvSpPr>
        <dsp:cNvPr id="0" name=""/>
        <dsp:cNvSpPr/>
      </dsp:nvSpPr>
      <dsp:spPr>
        <a:xfrm>
          <a:off x="-3" y="3103109"/>
          <a:ext cx="3071841" cy="88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Федеральный бюджет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(в основном формируется за счет НДС, НДПИ, таможенных пошлин и др.)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3" y="3103109"/>
        <a:ext cx="3071841" cy="889452"/>
      </dsp:txXfrm>
    </dsp:sp>
    <dsp:sp modelId="{3FBF37A0-F6C1-4812-BCB9-A66F81FB1E32}">
      <dsp:nvSpPr>
        <dsp:cNvPr id="0" name=""/>
        <dsp:cNvSpPr/>
      </dsp:nvSpPr>
      <dsp:spPr>
        <a:xfrm>
          <a:off x="1048924" y="631543"/>
          <a:ext cx="1075142" cy="107514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0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6375" y="788994"/>
        <a:ext cx="760240" cy="760240"/>
      </dsp:txXfrm>
    </dsp:sp>
    <dsp:sp modelId="{375513F9-2A5C-49E2-B337-11D37CC6C692}">
      <dsp:nvSpPr>
        <dsp:cNvPr id="0" name=""/>
        <dsp:cNvSpPr/>
      </dsp:nvSpPr>
      <dsp:spPr>
        <a:xfrm>
          <a:off x="224770" y="513949"/>
          <a:ext cx="2622293" cy="23673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FFC8E-5E76-4904-A68D-9B8042E39F71}">
      <dsp:nvSpPr>
        <dsp:cNvPr id="0" name=""/>
        <dsp:cNvSpPr/>
      </dsp:nvSpPr>
      <dsp:spPr>
        <a:xfrm>
          <a:off x="542178" y="1050431"/>
          <a:ext cx="1981333" cy="68809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B1CA5-C715-43CD-A40F-D6DAF3003130}">
      <dsp:nvSpPr>
        <dsp:cNvPr id="0" name=""/>
        <dsp:cNvSpPr/>
      </dsp:nvSpPr>
      <dsp:spPr>
        <a:xfrm>
          <a:off x="1343927" y="2735332"/>
          <a:ext cx="383979" cy="24574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B3E1-3580-4B3E-8482-8E06519623D0}">
      <dsp:nvSpPr>
        <dsp:cNvPr id="0" name=""/>
        <dsp:cNvSpPr/>
      </dsp:nvSpPr>
      <dsp:spPr>
        <a:xfrm>
          <a:off x="-3" y="3531786"/>
          <a:ext cx="3071841" cy="46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Бюджет субъекта Российской Федерации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3" y="3531786"/>
        <a:ext cx="3071841" cy="460775"/>
      </dsp:txXfrm>
    </dsp:sp>
    <dsp:sp modelId="{050F39B6-A380-4A98-8DA6-586823D5916B}">
      <dsp:nvSpPr>
        <dsp:cNvPr id="0" name=""/>
        <dsp:cNvSpPr/>
      </dsp:nvSpPr>
      <dsp:spPr>
        <a:xfrm>
          <a:off x="1440394" y="909820"/>
          <a:ext cx="957136" cy="990858"/>
        </a:xfrm>
        <a:prstGeom prst="ellipse">
          <a:avLst/>
        </a:prstGeom>
        <a:solidFill>
          <a:srgbClr val="2787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0563" y="1054928"/>
        <a:ext cx="676798" cy="700642"/>
      </dsp:txXfrm>
    </dsp:sp>
    <dsp:sp modelId="{2CDB3F53-9B03-455E-B4BE-A6E57239247F}">
      <dsp:nvSpPr>
        <dsp:cNvPr id="0" name=""/>
        <dsp:cNvSpPr/>
      </dsp:nvSpPr>
      <dsp:spPr>
        <a:xfrm>
          <a:off x="749228" y="1076523"/>
          <a:ext cx="841006" cy="807292"/>
        </a:xfrm>
        <a:prstGeom prst="ellipse">
          <a:avLst/>
        </a:prstGeom>
        <a:solidFill>
          <a:srgbClr val="9B2D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70%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2390" y="1194748"/>
        <a:ext cx="594682" cy="570842"/>
      </dsp:txXfrm>
    </dsp:sp>
    <dsp:sp modelId="{375513F9-2A5C-49E2-B337-11D37CC6C692}">
      <dsp:nvSpPr>
        <dsp:cNvPr id="0" name=""/>
        <dsp:cNvSpPr/>
      </dsp:nvSpPr>
      <dsp:spPr>
        <a:xfrm>
          <a:off x="149844" y="618641"/>
          <a:ext cx="2749654" cy="245242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FFC8E-5E76-4904-A68D-9B8042E39F71}">
      <dsp:nvSpPr>
        <dsp:cNvPr id="0" name=""/>
        <dsp:cNvSpPr/>
      </dsp:nvSpPr>
      <dsp:spPr>
        <a:xfrm>
          <a:off x="516961" y="1052411"/>
          <a:ext cx="1889178" cy="65608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B1CA5-C715-43CD-A40F-D6DAF3003130}">
      <dsp:nvSpPr>
        <dsp:cNvPr id="0" name=""/>
        <dsp:cNvSpPr/>
      </dsp:nvSpPr>
      <dsp:spPr>
        <a:xfrm>
          <a:off x="1281419" y="2658945"/>
          <a:ext cx="366119" cy="23431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B3E1-3580-4B3E-8482-8E06519623D0}">
      <dsp:nvSpPr>
        <dsp:cNvPr id="0" name=""/>
        <dsp:cNvSpPr/>
      </dsp:nvSpPr>
      <dsp:spPr>
        <a:xfrm>
          <a:off x="-2" y="3410342"/>
          <a:ext cx="2928964" cy="43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Местный бюджет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" y="3410342"/>
        <a:ext cx="2928964" cy="439343"/>
      </dsp:txXfrm>
    </dsp:sp>
    <dsp:sp modelId="{050F39B6-A380-4A98-8DA6-586823D5916B}">
      <dsp:nvSpPr>
        <dsp:cNvPr id="0" name=""/>
        <dsp:cNvSpPr/>
      </dsp:nvSpPr>
      <dsp:spPr>
        <a:xfrm>
          <a:off x="857255" y="1214446"/>
          <a:ext cx="944771" cy="912618"/>
        </a:xfrm>
        <a:prstGeom prst="ellipse">
          <a:avLst/>
        </a:prstGeom>
        <a:solidFill>
          <a:srgbClr val="9B2D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30%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5614" y="1348096"/>
        <a:ext cx="668053" cy="645318"/>
      </dsp:txXfrm>
    </dsp:sp>
    <dsp:sp modelId="{0AA9E370-2354-4D81-9122-17F16FA4A35B}">
      <dsp:nvSpPr>
        <dsp:cNvPr id="0" name=""/>
        <dsp:cNvSpPr/>
      </dsp:nvSpPr>
      <dsp:spPr>
        <a:xfrm>
          <a:off x="1555554" y="627931"/>
          <a:ext cx="944778" cy="903306"/>
        </a:xfrm>
        <a:prstGeom prst="ellipse">
          <a:avLst/>
        </a:prstGeom>
        <a:solidFill>
          <a:srgbClr val="5D41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3914" y="760217"/>
        <a:ext cx="668058" cy="638734"/>
      </dsp:txXfrm>
    </dsp:sp>
    <dsp:sp modelId="{FF51A7F4-8574-4226-AFD0-03999C4088A6}">
      <dsp:nvSpPr>
        <dsp:cNvPr id="0" name=""/>
        <dsp:cNvSpPr/>
      </dsp:nvSpPr>
      <dsp:spPr>
        <a:xfrm>
          <a:off x="714378" y="500063"/>
          <a:ext cx="944771" cy="944771"/>
        </a:xfrm>
        <a:prstGeom prst="ellipse">
          <a:avLst/>
        </a:prstGeom>
        <a:solidFill>
          <a:srgbClr val="7695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2737" y="638422"/>
        <a:ext cx="668053" cy="668053"/>
      </dsp:txXfrm>
    </dsp:sp>
    <dsp:sp modelId="{375513F9-2A5C-49E2-B337-11D37CC6C692}">
      <dsp:nvSpPr>
        <dsp:cNvPr id="0" name=""/>
        <dsp:cNvSpPr/>
      </dsp:nvSpPr>
      <dsp:spPr>
        <a:xfrm>
          <a:off x="49987" y="581854"/>
          <a:ext cx="2807539" cy="24560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0.27194</cdr:x>
      <cdr:y>0.0227</cdr:y>
    </cdr:from>
    <cdr:to>
      <cdr:x>0.95611</cdr:x>
      <cdr:y>0.09199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3034" y="138148"/>
          <a:ext cx="6347577" cy="42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0.22351</cdr:x>
      <cdr:y>0.01862</cdr:y>
    </cdr:from>
    <cdr:to>
      <cdr:x>0.26354</cdr:x>
      <cdr:y>0.06793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0601" y="108792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0.19607</cdr:x>
      <cdr:y>0.68867</cdr:y>
    </cdr:from>
    <cdr:to>
      <cdr:x>0.26811</cdr:x>
      <cdr:y>0.73797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763688" y="402315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0.71866</cdr:x>
      <cdr:y>0.725</cdr:y>
    </cdr:from>
    <cdr:to>
      <cdr:x>0.98707</cdr:x>
      <cdr:y>0.9343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76664" y="2244850"/>
          <a:ext cx="22322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r">
              <a:defRPr sz="1200"/>
            </a:lvl1pPr>
          </a:lstStyle>
          <a:p>
            <a:fld id="{7052821B-354E-4A8D-BB6F-7B2E73A81B33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887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8" tIns="45733" rIns="91468" bIns="4573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68" tIns="45733" rIns="91468" bIns="457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r">
              <a:defRPr sz="1200"/>
            </a:lvl1pPr>
          </a:lstStyle>
          <a:p>
            <a:fld id="{CE473E03-14A9-44D1-9B9D-9662B3FA38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84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3E03-14A9-44D1-9B9D-9662B3FA388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32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8F7900-5B6B-45FA-A970-0C3AD9A19C36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3E03-14A9-44D1-9B9D-9662B3FA3888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18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3E03-14A9-44D1-9B9D-9662B3FA3888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3E03-14A9-44D1-9B9D-9662B3FA3888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3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3E7F0-8B8E-4814-9EC5-068E07F49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8D7A1-6127-4451-B80A-E036FE64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4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1A4E8-3E91-41A9-AC0A-2A2A722EF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E4CCB-65C4-4893-8986-3BB8E61242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6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95CB8-1475-42D1-A9EA-806220F8D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58A5E-BB59-4412-B6B2-B82B6BC463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7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989E6-83FD-42AD-9FA6-B6A8EA55B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E05FA-0516-4219-99E8-4FDEB9BA71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1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8A203-9563-4CDF-A8DC-CE706BE459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0BD31-0ACE-4257-9419-59C7A8F42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5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6B8D9-A4E4-46E7-BEED-CEB9C75577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6E93D-1D33-4936-8E8F-B38D3374B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0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84BE0-8AC9-43C9-922B-20056B1181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C99FB-7337-4DFB-B488-843AB2B90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7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5D389F-B618-4B88-BBF7-4148ED72D0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38E14-E68B-4545-8168-6B8CAEE66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3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66E43-ACCB-4E63-A6D8-B27B529F48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AED77-4623-4638-9BC3-0BE055886A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4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DD13C-0B59-43A6-962D-3A00555EF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1620C-EA1F-446E-BCC5-B94C2273F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5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388A1-06D4-4085-9B8A-ABDC0ACD25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63D37-80F4-4D66-B39E-D76BFFBABF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5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9F02F4-0AE2-46FC-ABBB-3F793D7470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B11DF-3516-4B99-93E0-589FBD9994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5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1212" y="1412776"/>
            <a:ext cx="5361148" cy="31393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sunset" dir="tl"/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6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ctr"/>
            <a:r>
              <a:rPr lang="ru-RU" sz="6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6600" b="1" dirty="0">
              <a:ln w="11430"/>
              <a:solidFill>
                <a:schemeClr val="accent3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5" descr="20140618_08243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9" y="4739854"/>
            <a:ext cx="2214363" cy="200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Chetvertkov Vadim\Desktop\к дню рыбака\gerb_tazovs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5265"/>
            <a:ext cx="10715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8" y="216483"/>
            <a:ext cx="2473051" cy="2204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67" y="183672"/>
            <a:ext cx="1682056" cy="2021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4552097"/>
            <a:ext cx="2949055" cy="2189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13" y="4552097"/>
            <a:ext cx="1832756" cy="2189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9" y="2420889"/>
            <a:ext cx="2473052" cy="2318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67" y="2204865"/>
            <a:ext cx="1682056" cy="25349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44" y="4552097"/>
            <a:ext cx="1956423" cy="21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86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Доходы бюджета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2659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684" y="1340768"/>
            <a:ext cx="5400600" cy="137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7291" y="1329409"/>
            <a:ext cx="0" cy="344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8284" y="1357375"/>
            <a:ext cx="0" cy="376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684" y="1338239"/>
            <a:ext cx="0" cy="3617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1734183"/>
            <a:ext cx="246774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3809" y="1700019"/>
            <a:ext cx="2970023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0153" y="1734183"/>
            <a:ext cx="277230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0153" y="2318957"/>
            <a:ext cx="2772308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809" y="2007796"/>
            <a:ext cx="2970023" cy="4870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таможенные пошлины и таможенные сборы;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2041960"/>
            <a:ext cx="2467744" cy="4770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ранспортный налог;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добычу полезных ископаемых;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ругие.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4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Физические лица - налогоплательщики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38351569"/>
              </p:ext>
            </p:extLst>
          </p:nvPr>
        </p:nvGraphicFramePr>
        <p:xfrm>
          <a:off x="428597" y="1142985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10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15619475"/>
              </p:ext>
            </p:extLst>
          </p:nvPr>
        </p:nvGraphicFramePr>
        <p:xfrm>
          <a:off x="142844" y="2285992"/>
          <a:ext cx="3071835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27559306"/>
              </p:ext>
            </p:extLst>
          </p:nvPr>
        </p:nvGraphicFramePr>
        <p:xfrm>
          <a:off x="3000364" y="2143116"/>
          <a:ext cx="3071835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33392742"/>
              </p:ext>
            </p:extLst>
          </p:nvPr>
        </p:nvGraphicFramePr>
        <p:xfrm>
          <a:off x="6000761" y="2214555"/>
          <a:ext cx="2928959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42875" y="1214438"/>
            <a:ext cx="2286000" cy="857250"/>
          </a:xfrm>
          <a:prstGeom prst="roundRect">
            <a:avLst/>
          </a:prstGeom>
          <a:solidFill>
            <a:srgbClr val="9B2D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(НДФЛ) с учетом межбюджетного регулирования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9" y="1214438"/>
            <a:ext cx="1785937" cy="857250"/>
          </a:xfrm>
          <a:prstGeom prst="roundRect">
            <a:avLst/>
          </a:prstGeom>
          <a:solidFill>
            <a:srgbClr val="2787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9" y="1214438"/>
            <a:ext cx="2071687" cy="857250"/>
          </a:xfrm>
          <a:prstGeom prst="roundRect">
            <a:avLst/>
          </a:prstGeom>
          <a:solidFill>
            <a:srgbClr val="769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29439" y="1214438"/>
            <a:ext cx="2071687" cy="857250"/>
          </a:xfrm>
          <a:prstGeom prst="roundRect">
            <a:avLst/>
          </a:prstGeom>
          <a:solidFill>
            <a:srgbClr val="5D41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p:txBody>
      </p:sp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928688" y="285751"/>
            <a:ext cx="7786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Куда зачисляются налоги, непосредственно уплачиваемые гражданами Российской Федерации?</a:t>
            </a:r>
          </a:p>
        </p:txBody>
      </p:sp>
    </p:spTree>
    <p:extLst>
      <p:ext uri="{BB962C8B-B14F-4D97-AF65-F5344CB8AC3E}">
        <p14:creationId xmlns:p14="http://schemas.microsoft.com/office/powerpoint/2010/main" val="38584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40078"/>
            <a:ext cx="8496944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034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3908" y="192385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180346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494" y="2454851"/>
            <a:ext cx="2830923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105" y="3780581"/>
            <a:ext cx="280831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584" y="5362672"/>
            <a:ext cx="2793357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2449336"/>
            <a:ext cx="299236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856" y="3780581"/>
            <a:ext cx="302433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030" y="5354812"/>
            <a:ext cx="3059951" cy="1361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2192" y="2445625"/>
            <a:ext cx="279032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2193" y="3769063"/>
            <a:ext cx="2781083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7482" y="5354812"/>
            <a:ext cx="2867073" cy="1361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17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чем основывается проект бюджета муниципального образования поселок Тазовский?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16607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бюджета составляется и утверждается сроком на три года – очередной финансовый год и плановый период.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448" y="2636912"/>
            <a:ext cx="727280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3677382"/>
            <a:ext cx="1944216" cy="26642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9005" y="3677382"/>
            <a:ext cx="1994021" cy="26642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60236" y="3678216"/>
            <a:ext cx="1884171" cy="2662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4020" y="37383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915" y="37383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8619" y="37195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6703" y="4446190"/>
            <a:ext cx="1796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3853" y="4323078"/>
            <a:ext cx="1708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муниципального образования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2579" y="4470920"/>
            <a:ext cx="1884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Муниципальных  программах муниципального образования поселок Тазовский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438" y="116633"/>
            <a:ext cx="7303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0235" y="1123004"/>
            <a:ext cx="648072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22624" y="1920572"/>
            <a:ext cx="648072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38868" y="2726552"/>
            <a:ext cx="648072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23365" y="3558555"/>
            <a:ext cx="648072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44271" y="4400238"/>
            <a:ext cx="648072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911144" y="5295873"/>
            <a:ext cx="648072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484499" y="2655904"/>
            <a:ext cx="707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бюджета очередного года (законодательные, представительные органы власти)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2219" y="3467410"/>
            <a:ext cx="752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бюджета в текущем году (органы исполнительной власти; Правительство, местная администрация, финансовые органы)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012" y="4328012"/>
            <a:ext cx="747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(органы исполнительной власти)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2556" y="5228545"/>
            <a:ext cx="699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 (законодательные, представительные органы власти)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5181" y="1052737"/>
            <a:ext cx="745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(органы исполнительной власти)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0800" y="1847583"/>
            <a:ext cx="741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 (законодательные, представительные органы власти)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 rot="10800000">
            <a:off x="179509" y="1235280"/>
            <a:ext cx="731635" cy="4531456"/>
          </a:xfrm>
          <a:prstGeom prst="curvedLeftArrow">
            <a:avLst>
              <a:gd name="adj1" fmla="val 30195"/>
              <a:gd name="adj2" fmla="val 50000"/>
              <a:gd name="adj3" fmla="val 25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3"/>
            <a:ext cx="87849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Составление и утверждение бюджета – сложный и многоуровневый процесс, основанный на правовых нормах. Формирование, рассмотрение и утверждение бюджета происходит ежегодно.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2204865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206199"/>
            <a:ext cx="7632848" cy="11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Составление проекта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бюджета: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 начала составления проекта бюджета муниципального образования Администрацией поселка Тазовский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Администрация поселка Тазовский</a:t>
            </a:r>
          </a:p>
        </p:txBody>
      </p:sp>
      <p:sp>
        <p:nvSpPr>
          <p:cNvPr id="10" name="Овал 9"/>
          <p:cNvSpPr/>
          <p:nvPr/>
        </p:nvSpPr>
        <p:spPr>
          <a:xfrm>
            <a:off x="539552" y="359119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8157" y="3298805"/>
            <a:ext cx="763284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бюджета: </a:t>
            </a:r>
            <a:r>
              <a:rPr lang="ru-RU" sz="1200" dirty="0" smtClean="0">
                <a:latin typeface="Times New Roman" panose="02020603050405020304" pitchFamily="18" charset="0"/>
                <a:cs typeface="Times New Roman" pitchFamily="18" charset="0"/>
              </a:rPr>
              <a:t>Проект решения о бюджете муниципального образования рассматривается Собранием депутатов. Не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2-х дней со дня внесения проекта решения о местном бюджете поселения на очередной финансовый год в Собрание депутатов председатель Собрания депутатов направляет его в контрольный орган для проведения экспертизы.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 недельный срок подготавливает заключение о проекте решения о бюджете с указанием недостатков данного проекта в случае их выявления.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органа учитывается при рассмотрении депутатами проекта решения о местном бюджете поселения.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бюджете на очередной финансовый год подлежит опубликованию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подлежит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обсуждению на публичных слушаниях.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является одобрение основных параметров проекта решения о местном бюджете поселения.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9552" y="5499509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5589240"/>
            <a:ext cx="76328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Утверждение бюджета: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Решение об утверждении бюджета муниципального образования на очередной финансовый год и на плановый период утверждается Собранием депутатов муниципального образования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063" y="620688"/>
            <a:ext cx="8305800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бюджетной и налоговой политики на 2015 год и на плановый период 2016 и 2017 годов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467" y="1340768"/>
            <a:ext cx="89289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основу формирования 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заложены </a:t>
            </a:r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основные направления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b="1" u="sng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 бюджетной и налоговой политики муниципального образования осуществлена на основе основных направлений налоговой политики Российской Федерации на 2015 год и на плановый период 2016 и 2017 годов, основных направлений бюджетной политики на 2015 год и на плановый период 2016 и 2017 годов, постановления Правительства Ямало-Ненецкого автономного округа «Об основных направлениях бюджетной и налоговой политики Ямало-Ненецкого автономного округа на 2015 - 2017 годы».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основных направлений бюджетной и налоговой политики муниципального образования является определение общих параметров долгосрочной устойчивости бюджетной системы муниципального образования, формирования единого подхода для устойчивого развития экономики муниципального образования основываясь на долгосрочной стратегии социально-экономического развития муниципального образования, повышение эффективности управления финансами в среднесрочной перспективе, решение текущих задач в сфере реформирования бюджетного процесса, а также обеспечение прозрачности и открытости бюджетного планирования</a:t>
            </a:r>
            <a:r>
              <a:rPr lang="ru-RU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248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109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Показатели, характеризирующие социально-экономическое развитие муниципального образования поселок Тазовский на 2015-2017 годы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47898"/>
              </p:ext>
            </p:extLst>
          </p:nvPr>
        </p:nvGraphicFramePr>
        <p:xfrm>
          <a:off x="467544" y="980728"/>
          <a:ext cx="8496943" cy="5362886"/>
        </p:xfrm>
        <a:graphic>
          <a:graphicData uri="http://schemas.openxmlformats.org/drawingml/2006/table">
            <a:tbl>
              <a:tblPr/>
              <a:tblGrid>
                <a:gridCol w="2588448"/>
                <a:gridCol w="1245120"/>
                <a:gridCol w="932675"/>
                <a:gridCol w="932675"/>
                <a:gridCol w="932675"/>
                <a:gridCol w="932675"/>
                <a:gridCol w="932675"/>
              </a:tblGrid>
              <a:tr h="1749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отчет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оценка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164" marR="7164" marT="7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429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Численность постоянного населения (среднегодовая)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7 548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7 350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7 380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7 415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7 450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Численность детей в возрасте до 18 лет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2 762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2 867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2 974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981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275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3.Среднегодовая численность работающих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3 944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3 995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4 037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4 122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334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Фонд оплаты труда без социальных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выплат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2 867,04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3 006,90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3 031,25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3 134,71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3 182,89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321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Среднемесячная заработная плата работающих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60 578,09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62 722,15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63 048,55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63 373,54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63 698,53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Объем инвестиций в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основной капитал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1 886,214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117,390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11,900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29,700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29,800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223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Ввод в эксплуатацию объектов: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интернат в п. Тазовский, в т.ч. Затраты на ПИР. 1 этап – школа на 420 мест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380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Спальный корпус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260 мест в п. Тазовский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 сад на 240 мест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979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 сад на 300 мест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12396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 сад на 120 мест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149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 сестринского ухода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2479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Административное здание (контора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Рыбзавод)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200" b="0" i="0" u="none" strike="noStrike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baseline="30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197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Грузовой причал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4" marR="7164" marT="7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6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54068"/>
              </p:ext>
            </p:extLst>
          </p:nvPr>
        </p:nvGraphicFramePr>
        <p:xfrm>
          <a:off x="467544" y="332659"/>
          <a:ext cx="8254416" cy="6277300"/>
        </p:xfrm>
        <a:graphic>
          <a:graphicData uri="http://schemas.openxmlformats.org/drawingml/2006/table">
            <a:tbl>
              <a:tblPr/>
              <a:tblGrid>
                <a:gridCol w="2667909"/>
                <a:gridCol w="1133491"/>
                <a:gridCol w="1023136"/>
                <a:gridCol w="758071"/>
                <a:gridCol w="890603"/>
                <a:gridCol w="890603"/>
                <a:gridCol w="890603"/>
              </a:tblGrid>
              <a:tr h="2128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536" marR="7536" marT="7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7536" marR="7536" marT="7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2013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год отчет</a:t>
                      </a:r>
                    </a:p>
                  </a:txBody>
                  <a:tcPr marL="7536" marR="7536" marT="7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2014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 оценка</a:t>
                      </a:r>
                    </a:p>
                  </a:txBody>
                  <a:tcPr marL="7536" marR="7536" marT="7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7536" marR="7536" marT="7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536" marR="7536" marT="7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536" marR="7536" marT="7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536" marR="7536" marT="7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41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8. Ввод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/>
                        </a:rPr>
                        <a:t> жилья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b="0" i="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baseline="30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7 409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13 801,4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11 321,3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7 755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441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Капитальный ремонт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149, 257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72,973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59,279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1093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10.Количество малых предприятий на конец года в поселке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695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11. Выпуск хлебобулочных изделий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/>
                        </a:rPr>
                        <a:t> в поселке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287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12. Вылов рыбы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1 890,9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470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13. Заготовка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/>
                        </a:rPr>
                        <a:t> мяса, в убойном весе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441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14. Закуп мяса,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/>
                        </a:rPr>
                        <a:t> в убойном весе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152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15. Величина прожиточного минимума в среднем на душу населения в месяц (в целом по ЯНАО)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13 305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14 126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14 733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6" marR="7536" marT="75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092280" y="44624"/>
            <a:ext cx="1728192" cy="243408"/>
          </a:xfrm>
        </p:spPr>
        <p:txBody>
          <a:bodyPr>
            <a:no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423" y="188640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поселок Тазовский – Решение о бюджете муниципального образования поселок Тазовский на 2015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 на плановый период  2016 и 2017 годов.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Представленная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информация предназначена для широкого круга пользователей и будет интересна и полезна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как муниципальным служащим, так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педагогам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врачам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пенсионерам, студентам, молодым семьям 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другим категориям населения, так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поселка Тазовский. 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доступной и понятной форме для граждан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показаны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91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38568"/>
              </p:ext>
            </p:extLst>
          </p:nvPr>
        </p:nvGraphicFramePr>
        <p:xfrm>
          <a:off x="251520" y="548678"/>
          <a:ext cx="8496942" cy="536027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3445795"/>
                <a:gridCol w="1504595"/>
                <a:gridCol w="1182184"/>
                <a:gridCol w="1182184"/>
                <a:gridCol w="1182184"/>
              </a:tblGrid>
              <a:tr h="582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6067" marR="6067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6067" marR="6067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оценка</a:t>
                      </a:r>
                    </a:p>
                  </a:txBody>
                  <a:tcPr marL="6067" marR="6067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+ ; - )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22170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32814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Демографические показатели</a:t>
                      </a: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02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Естественное движение населения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 </a:t>
                      </a: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436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</a:t>
                      </a: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1000 человек населения</a:t>
                      </a: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+ 0,3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221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582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</a:t>
                      </a: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1000 человек населения</a:t>
                      </a: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- 0,3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390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Естественный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прирост (убытие)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+ 99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+ 133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650888">
                <a:tc gridSpan="5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Миграция населения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6" marR="6066" marT="6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7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Прибыло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+ 332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221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Выбыло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- 744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  <a:tr h="407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Миграционный прирост  (убытие)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- 522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- 110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- 412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" marR="6067" marT="60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732240" y="260648"/>
            <a:ext cx="2016224" cy="288032"/>
          </a:xfrm>
        </p:spPr>
        <p:txBody>
          <a:bodyPr>
            <a:noAutofit/>
          </a:bodyPr>
          <a:lstStyle/>
          <a:p>
            <a:pPr algn="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32" y="0"/>
            <a:ext cx="9144000" cy="6858000"/>
            <a:chOff x="0" y="0"/>
            <a:chExt cx="9144000" cy="6858000"/>
          </a:xfrm>
        </p:grpSpPr>
        <p:sp>
          <p:nvSpPr>
            <p:cNvPr id="29" name="Прямоугольник 28"/>
            <p:cNvSpPr/>
            <p:nvPr/>
          </p:nvSpPr>
          <p:spPr>
            <a:xfrm rot="10800000"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1000">
                  <a:schemeClr val="tx2">
                    <a:lumMod val="40000"/>
                    <a:lumOff val="60000"/>
                    <a:alpha val="0"/>
                  </a:schemeClr>
                </a:gs>
                <a:gs pos="100000">
                  <a:schemeClr val="tx2">
                    <a:lumMod val="60000"/>
                    <a:lumOff val="40000"/>
                    <a:alpha val="28000"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3" descr="C:\Users\DOZOR\Desktop\800px-Flag_of_Nenets_Autonomous_District.svg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3214718" y="3214718"/>
              <a:ext cx="6858000" cy="428564"/>
            </a:xfrm>
            <a:prstGeom prst="rect">
              <a:avLst/>
            </a:prstGeom>
            <a:noFill/>
            <a:effectLst>
              <a:outerShdw sx="1000" sy="1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030" name="Picture 6" descr="D:\Годовой проект\карта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20000"/>
            </a:blip>
            <a:srcRect/>
            <a:stretch>
              <a:fillRect/>
            </a:stretch>
          </p:blipFill>
          <p:spPr bwMode="auto">
            <a:xfrm>
              <a:off x="6929422" y="857232"/>
              <a:ext cx="2143172" cy="1959476"/>
            </a:xfrm>
            <a:prstGeom prst="rect">
              <a:avLst/>
            </a:prstGeom>
            <a:noFill/>
          </p:spPr>
        </p:pic>
      </p:grpSp>
      <p:pic>
        <p:nvPicPr>
          <p:cNvPr id="18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2" cstate="print"/>
          <a:srcRect r="3544"/>
          <a:stretch>
            <a:fillRect/>
          </a:stretch>
        </p:blipFill>
        <p:spPr bwMode="auto">
          <a:xfrm rot="10800000">
            <a:off x="2529030" y="0"/>
            <a:ext cx="6614970" cy="357166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pic>
        <p:nvPicPr>
          <p:cNvPr id="19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2" cstate="print"/>
          <a:srcRect l="49613" r="4607"/>
          <a:stretch>
            <a:fillRect/>
          </a:stretch>
        </p:blipFill>
        <p:spPr bwMode="auto">
          <a:xfrm rot="10800000">
            <a:off x="30234" y="0"/>
            <a:ext cx="3139510" cy="357166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2551837"/>
            <a:ext cx="748883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формирования проекта решения «О бюджете муниципального образования поселок Тазовский на 2015 год и на плановый период 2016  и 2017 годов»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Собрания депутатов «О бюджете муниципального образования поселок Тазовский на 2015 год и на плановый период 2016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годов» подготовлен в соответствии с требованиями Бюджетного кодекса Российской Федерации и решения Собрания депутатов «О бюджетном процессе в муниципальном образовании поселок Тазовский».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требованиями бюджетного законодательства определена структура и содержание проекта решения о бюджете, установлен перечень основных характеристик бюджета (объем доходов, расходов, дефицита бюджета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особенности администрирования отдельных видов доходов бюджета, перечень главных администраторов доходов бюджета, перечень главных администраторов источников финансирования дефицита бюджета.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формирования бюджетных проектировок положены следующие программные документы и нормативные правовые акты Российской Федерации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 о бюджетной политике в 2014-2016 годах от 13 июня 2013 года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6 октября 2003 года № 131-ФЗ «Об общих принципах организации местного самоуправления в Российской Федерации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 президента Российской Федерации от 7 мая 2012 года № 596 – 606, от 1 июня 2012 года № 761, от 28 декабря 2012 года № 1688;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поселка Тазовский от 26 июня 2014 года № 103 «Об утверждении Положения о разработке прогноза социально-экономического развития муниципального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поселок Тазовский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проекта местного бюджета на очередной финансовый год и плановый период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поселка Тазовский от 15 июля 2014 года № 116 «Об утверждении Порядка и методики планирования бюджетных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 бюджета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поселок Тазовский на очередной финансовый год и на плановый период»;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 поселок Тазовский от 20 октября 2014 года № 10 «Об утверждении основных направлений бюджетной и налоговой политики муниципального образования поселок Тазовский на 2015-2017 годы».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83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285751"/>
            <a:ext cx="8229600" cy="5840413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реальной оценки экономической ситуации в муниципальном образовании бюджетные проектировки на 2015-2017 годы сформированы в соответствии со следующими базовыми подходами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0000" algn="just"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программно-целевых методов бюджетного планирования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 algn="just"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бюджетной системы муниципального образования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 algn="just"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действующих расходных обязательств, с учетом мероприятий по оптимизации и повышения эффективности использования финансовых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ресурсов.</a:t>
            </a:r>
          </a:p>
          <a:p>
            <a:pPr marL="0" indent="450000" algn="just"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эффективности бюджетных расходов бюджета начиная с 2014 года  подготовлена нормативная, правовая, методическая и аналитическая база для формирования и исполнения бюджета муниципального образования в формате муниципальных программ («программному» бюджету). </a:t>
            </a:r>
            <a:endParaRPr lang="ru-RU" sz="14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бюджета предусмотрено финансирование 5 муниципальных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marL="0" indent="450000" algn="just"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Непрограммная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 составляет 556 тыс. рублей, или 0,16 % от общего объёма расходов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</a:p>
          <a:p>
            <a:pPr marL="0" indent="450000" algn="just"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осуществлялось на основе данных реестра расходных обязательств муниципального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0" indent="450000" algn="just">
              <a:buNone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расчета бюджетных проектировок приняты показатели утвержденного бюджета на 2014 год, скорректированные на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разовые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и решения, срок действия которых ограничен текущим финансовым годом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и полномочий главных распорядителей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о повышении оплаты труда работников бюджетной сферы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ассигнований, направляемых на исполнение публичных обязательств, в связи с изменением количества получателей.</a:t>
            </a:r>
          </a:p>
          <a:p>
            <a:pPr algn="ctr"/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926628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32" y="0"/>
            <a:ext cx="9144000" cy="6858000"/>
            <a:chOff x="0" y="0"/>
            <a:chExt cx="9144000" cy="6858000"/>
          </a:xfrm>
        </p:grpSpPr>
        <p:sp>
          <p:nvSpPr>
            <p:cNvPr id="29" name="Прямоугольник 28"/>
            <p:cNvSpPr/>
            <p:nvPr/>
          </p:nvSpPr>
          <p:spPr>
            <a:xfrm rot="10800000"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1000">
                  <a:schemeClr val="tx2">
                    <a:lumMod val="40000"/>
                    <a:lumOff val="60000"/>
                    <a:alpha val="0"/>
                  </a:schemeClr>
                </a:gs>
                <a:gs pos="100000">
                  <a:schemeClr val="tx2">
                    <a:lumMod val="60000"/>
                    <a:lumOff val="40000"/>
                    <a:alpha val="28000"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3" descr="C:\Users\DOZOR\Desktop\800px-Flag_of_Nenets_Autonomous_District.svg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3214718" y="3214718"/>
              <a:ext cx="6858000" cy="428564"/>
            </a:xfrm>
            <a:prstGeom prst="rect">
              <a:avLst/>
            </a:prstGeom>
            <a:noFill/>
            <a:effectLst>
              <a:outerShdw sx="1000" sy="1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030" name="Picture 6" descr="D:\Годовой проект\карта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20000"/>
            </a:blip>
            <a:srcRect/>
            <a:stretch>
              <a:fillRect/>
            </a:stretch>
          </p:blipFill>
          <p:spPr bwMode="auto">
            <a:xfrm>
              <a:off x="6929422" y="857232"/>
              <a:ext cx="2143172" cy="1959476"/>
            </a:xfrm>
            <a:prstGeom prst="rect">
              <a:avLst/>
            </a:prstGeom>
            <a:noFill/>
          </p:spPr>
        </p:pic>
      </p:grpSp>
      <p:pic>
        <p:nvPicPr>
          <p:cNvPr id="18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2" cstate="print"/>
          <a:srcRect r="3544"/>
          <a:stretch>
            <a:fillRect/>
          </a:stretch>
        </p:blipFill>
        <p:spPr bwMode="auto">
          <a:xfrm rot="10800000">
            <a:off x="2529030" y="0"/>
            <a:ext cx="6614970" cy="357166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pic>
        <p:nvPicPr>
          <p:cNvPr id="19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2" cstate="print"/>
          <a:srcRect l="49613" r="4607"/>
          <a:stretch>
            <a:fillRect/>
          </a:stretch>
        </p:blipFill>
        <p:spPr bwMode="auto">
          <a:xfrm rot="10800000">
            <a:off x="30234" y="0"/>
            <a:ext cx="3139510" cy="357166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муниципального образования поселок Тазовский по доходам на 2015 год и плановый период 2016 и 2017 годов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616624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муниципального образования поселок Тазовский на 2015 год и плановый период 2016 и 2017 годов сформирована на основе  показателей прогноза социально-экономического развития муниципального образования на 2015 год, оценки поступлений доходов в бюджет муниципального образования в текущем году, прогнозируемый объем доходов бюджета муниципального образования поселок Тазовский на 2015 год определен в сумме 349 047 тыс. рублей.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муниципального образования поселок Тазовский,  без  учета  безвозмездных  поступлений на 2015 год,  спрогнозирована  в  объеме 51 717 тыс. рублей.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доходным источником бюджета муниципального образования на 2015 год в структуре налоговых и неналоговых поступлений является налог на доходы физических лиц. Его доля составит 76 %.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других уровней бюджетов бюджетной системы Российской Федерации в бюджет муниципального образования в 2015 году предусмотрены в сумме 297 327 тыс.рублей.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проекта муниципального бюджета учитывалось налоговое законодательство, действующее на момент составления проекта бюджета, а также изменения налогового и бюджетного законодательства Российской Федерации, вступающие в силу с 1 января 2015 года и оказывающие влияние на формирование доходной базы бюджета муниципального образования.</a:t>
            </a:r>
          </a:p>
          <a:p>
            <a:pPr algn="just">
              <a:buFont typeface="Arial" charset="0"/>
              <a:buNone/>
            </a:pPr>
            <a:endParaRPr lang="ru-RU" sz="1600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8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85749" y="214313"/>
            <a:ext cx="8401051" cy="65008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0648"/>
            <a:ext cx="813690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45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 Российской Федерации норматив зачисления налога на доходы физических  лиц в бюджеты поселений составляет 2 %, установленный Законом Ямало-Ненецкого автономного округа от 18 декабря 2009 г. № 104-ЗАО «О межбюджетных отношениях в Ямало-Ненецком автономном округе» 8 %. Налог на доходы физических лиц зачисляется в бюджет по нормативу в размере 10 % от предприятий,  осуществляющих свою деятельность в пределах муниципального образования.</a:t>
            </a:r>
          </a:p>
          <a:p>
            <a:pPr indent="45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налога на доходы физических лиц в 2015 году прогнозируется в сумме 39 406 тыс. рублей.</a:t>
            </a:r>
          </a:p>
          <a:p>
            <a:pPr indent="45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налога на доходы физических лиц в структуре налоговых доходов составляет 86 %.</a:t>
            </a:r>
          </a:p>
          <a:p>
            <a:pPr indent="45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поступлений в бюджет муниципального образования налога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Федерации, определен в сумме 39 406 тыс. рублей и произведен на основе прогноза на 2015 год фонда оплаты труда в сумме                3 031,25 тыс. рублей,  среднегодовой численностью работников  в  количестве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037 человек и установленной законодательством Российской Федерации ставки налога в размере 13%.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57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85749" y="214313"/>
            <a:ext cx="8401051" cy="65008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0648"/>
            <a:ext cx="813690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/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</a:t>
            </a:r>
            <a:endParaRPr lang="ru-RU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/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 (продукции), производимым</a:t>
            </a:r>
          </a:p>
          <a:p>
            <a:pPr indent="450000" algn="ctr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Российской Федерации </a:t>
            </a:r>
          </a:p>
          <a:p>
            <a:pPr indent="450000" algn="just"/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Закону ЯНАО от 18 декабря 2009 года № 104-ЗАО «О межбюджетных отношениях в Ямало-Ненецком автономном округе» доходы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Федерации, подлежащих зачислению в соответствии с законодательством Российской Федерации в окружной бюджет, зачисляются в бюджеты муниципальных образований по дифференцированным нормативам в размере 10 процентов налоговых доходов консолидированного бюджета автономного округа от указанного налога.</a:t>
            </a:r>
          </a:p>
          <a:p>
            <a:pPr indent="450000" algn="just"/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окружном бюджете на 2015 год и плановый период 2016 и 2017 годов установлен дифференцированный норматив отчисления в бюджет муниципального образования на 2015-2017 годы в размере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0,5010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рассчитанный исходя протяженности автомобильных дорог, находящихся в собственности муниципального образования.</a:t>
            </a:r>
          </a:p>
          <a:p>
            <a:pPr indent="45000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акциз по подакцизным товарам (продукции), производимым на территории Российской Федерации на 2015 год  прогнозируется в сумме 4 539 тыс. рублей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 algn="just"/>
            <a:endParaRPr lang="ru-RU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5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  <a:endParaRPr 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5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в бюджет муниципального образования единого сельскохозяйственного налога на 2015 год прогнозируется в сумме 414 тыс. рублей.</a:t>
            </a:r>
          </a:p>
          <a:p>
            <a:pPr indent="45000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бюджеты поселений единого сельскохозяйственного налога установлен Бюджетным кодексом Российской Федерации в размере 30 %. </a:t>
            </a:r>
          </a:p>
          <a:p>
            <a:endParaRPr lang="ru-RU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85749" y="214313"/>
            <a:ext cx="8401051" cy="65008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0647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изменением в Налоговый кодекс Российской Федерации и признанием утратившим силу Закона Российской Федерации «О налогах на имущество физических лиц» от 09 декабря 1991 года № 2003-1 с 01 января 2015 года вводится в действие новая глава 32 Налогового кодекса Российской Федерации «Налог на имущество физических лиц» (далее Закон № 284-ФЗ).</a:t>
            </a:r>
          </a:p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Законом № 284-ФЗ изменяется налоговая база для исчисления налога на имущество физических лиц, а так же расширен перечень объектов налогообложения. Переход на применение кадастровой стоимости имущества физических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налогооблагаемой базы будет осуществляться в течение четырех налоговых периодов с момента установления на территории Ямало-Ненецкого автономного округа единой даты начала применения данного порядка исчисления. Налоговые ставки по налогу на имущество физических лиц будут установлены решением представительного органа местного самоуправления в пределах, установленных Налоговым кодексом Российской Федерации.</a:t>
            </a:r>
          </a:p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налога на имущество физических лиц в 2015 году спрогнозированы в сумме 850 тыс. рублей. </a:t>
            </a:r>
          </a:p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в местные бюджеты налога на имущество физических лиц установлен Бюджетным кодексом Российской Федерации в размере 100%.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0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земельного налога прогнозируется в сумме 808 тыс. рублей. </a:t>
            </a:r>
          </a:p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земельного налога рассчитан исходя из кадастровой стоимости земельных участков, облагаемых земельным налогом, ставок земельного налога и установленных льгот по земельному налогу. </a:t>
            </a:r>
          </a:p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в местные бюджеты земельного налога установлен Бюджетным кодексом Российской Федерации в размере 100%.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85749" y="214313"/>
            <a:ext cx="8401051" cy="65008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0649"/>
            <a:ext cx="81369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НАХОДЯЩЕГОСЯ В ГОСУДАРСТВЕННОЙ И МУНИЦИПАЛЬНОЙ СОБСТВЕННОСТИ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в бюджет доходов, полученных в виде арендной платы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 установлено Бюджетным кодексом Российской Федерации.</a:t>
            </a:r>
          </a:p>
          <a:p>
            <a:pPr indent="45000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поступление арендной платы прогнозируется в сумме 5 700 тыс. рублей. </a:t>
            </a:r>
          </a:p>
          <a:p>
            <a:pPr indent="45000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планируемых поступлений спрогнозирована Администрацией поселка на основании заключенных с арендаторами договоров аренды. 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00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доходах бюджета муниципального образования предусмотрено на 2015 год зачисление безвозмездных поступлений в сумме 297 327 тыс. рублей.</a:t>
            </a:r>
          </a:p>
          <a:p>
            <a:pPr indent="45000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дотаций в бюджет муниципального образования поселок Тазовский на 2015 год планируется в сумме 215 702 тыс. рублей. </a:t>
            </a:r>
          </a:p>
          <a:p>
            <a:pPr indent="45000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субвенции на осуществление органами местного самоуправления отдельных государственных полномочий по составлению протоколов об административных правонарушениях составит 4 тыс. рублей. </a:t>
            </a:r>
          </a:p>
          <a:p>
            <a:pPr indent="45000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2015 году иных межбюджетных трансфертов, передаваемых из бюджета муниципального образования Тазовский район в бюджет муниципального образования поселок Тазовский планируется в сумме 81 621 тыс. рублей.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692696"/>
            <a:ext cx="9144000" cy="597666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– ЭТО ПЛАН ДОХОДОВ И РАСХОДОВ</a:t>
            </a:r>
          </a:p>
          <a:p>
            <a:pPr algn="ctr"/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житель поселка Тазовский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услуг.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Государство расходует поступившие доходы для выполнения своих функций и предоставления общественных (государственных)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50405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31045"/>
              </p:ext>
            </p:extLst>
          </p:nvPr>
        </p:nvGraphicFramePr>
        <p:xfrm>
          <a:off x="1" y="-4411"/>
          <a:ext cx="9032875" cy="700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" name="Лист" r:id="rId3" imgW="9277446" imgH="6305580" progId="Excel.Sheet.8">
                  <p:embed/>
                </p:oleObj>
              </mc:Choice>
              <mc:Fallback>
                <p:oleObj name="Лист" r:id="rId3" imgW="9277446" imgH="6305580" progId="Excel.Sheet.8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-4411"/>
                        <a:ext cx="9032875" cy="700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4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2015 год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8833449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92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31572" y="-1"/>
            <a:ext cx="9144000" cy="6858000"/>
            <a:chOff x="0" y="0"/>
            <a:chExt cx="9144000" cy="6858000"/>
          </a:xfrm>
        </p:grpSpPr>
        <p:sp>
          <p:nvSpPr>
            <p:cNvPr id="29" name="Прямоугольник 28"/>
            <p:cNvSpPr/>
            <p:nvPr/>
          </p:nvSpPr>
          <p:spPr>
            <a:xfrm rot="10800000"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1000">
                  <a:schemeClr val="tx2">
                    <a:lumMod val="40000"/>
                    <a:lumOff val="60000"/>
                    <a:alpha val="0"/>
                  </a:schemeClr>
                </a:gs>
                <a:gs pos="100000">
                  <a:schemeClr val="tx2">
                    <a:lumMod val="60000"/>
                    <a:lumOff val="40000"/>
                    <a:alpha val="28000"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3" descr="C:\Users\DOZOR\Desktop\800px-Flag_of_Nenets_Autonomous_District.svg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3214718" y="3214718"/>
              <a:ext cx="6858000" cy="428564"/>
            </a:xfrm>
            <a:prstGeom prst="rect">
              <a:avLst/>
            </a:prstGeom>
            <a:noFill/>
            <a:effectLst>
              <a:outerShdw sx="1000" sy="1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030" name="Picture 6" descr="D:\Годовой проект\карта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20000"/>
            </a:blip>
            <a:srcRect/>
            <a:stretch>
              <a:fillRect/>
            </a:stretch>
          </p:blipFill>
          <p:spPr bwMode="auto">
            <a:xfrm>
              <a:off x="6929422" y="857232"/>
              <a:ext cx="2143172" cy="1959476"/>
            </a:xfrm>
            <a:prstGeom prst="rect">
              <a:avLst/>
            </a:prstGeom>
            <a:noFill/>
          </p:spPr>
        </p:pic>
      </p:grpSp>
      <p:pic>
        <p:nvPicPr>
          <p:cNvPr id="18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2" cstate="print"/>
          <a:srcRect r="3544"/>
          <a:stretch>
            <a:fillRect/>
          </a:stretch>
        </p:blipFill>
        <p:spPr bwMode="auto">
          <a:xfrm rot="10800000">
            <a:off x="2529030" y="0"/>
            <a:ext cx="6614970" cy="357166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pic>
        <p:nvPicPr>
          <p:cNvPr id="19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2" cstate="print"/>
          <a:srcRect l="49613" r="4607"/>
          <a:stretch>
            <a:fillRect/>
          </a:stretch>
        </p:blipFill>
        <p:spPr bwMode="auto">
          <a:xfrm rot="10800000">
            <a:off x="30234" y="0"/>
            <a:ext cx="3139510" cy="357166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68233" y="2564904"/>
            <a:ext cx="777686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муниципального образования поселок Тазовский по расходам на 2015 год и плановый период 2016 и 2017 годов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6336704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в области формирования расходных обязательств муниципального образования на 2015 год и на плановый период 2016 и 2017 годов направлена на обеспечение бюджетной устойчивости и сбалансированности, первоочередное исполнение действующих, социально-значимых обязательств, максимальное достижение целей социально-экономического развития муниципального образования поселок Тазовский на 2015-2017 годы, исходя из возможностей доходной базы проекта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и структуры расходов бюджета на 2015-2017 годы осуществлялось исходя из следующих основных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подходов: определение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«базовых» объемов бюджетных ассигнований на 2015 год на основе утвержденных решением Собрания Депутатов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09.12.2013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 12-1-53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муниципального образования поселок Тазовский на 2015 год и на плановый период 2016-2017 годов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spcBef>
                <a:spcPts val="0"/>
              </a:spcBef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определение «базового» объема бюджетных ассигнований на 2015 год, исходя из необходимости финансового обеспечения «длящихся» расходных обязательств;</a:t>
            </a:r>
          </a:p>
          <a:p>
            <a:pPr algn="just">
              <a:spcBef>
                <a:spcPts val="0"/>
              </a:spcBef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на 2015 год и на плановый период на 2016 и 2017 годов осуществлялось в условиях финансового обеспечения услуг, оказываемых муниципальными учреждениями, путем предоставления субсидий учреждениям на выполнение муниципальных заданий на оказание муниципальных услуг (работ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программно-целевых принципов порядка 99 % расходов бюджета муниципального образования сформировано в рамках муниципальных программ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algn="just">
              <a:spcBef>
                <a:spcPts val="0"/>
              </a:spcBef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 бюджета муниципального образования учтены условно утверждаемые расходы, размер которых в соответствии с требованиями Бюджетного кодекса Российской Федерации на первый год планового периода (2016 год) должен составлять не менее 2,5 процента общего объёма расходов бюджета, а на второй год планового периода (2017 год) - не менее 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процентов.</a:t>
            </a:r>
          </a:p>
          <a:p>
            <a:pPr algn="just">
              <a:spcBef>
                <a:spcPts val="0"/>
              </a:spcBef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на 2015 год определен в объеме 349 047 тыс. рублей на 2015 год, 347 866 тыс. рублей на 2016 год, и 346 026  тыс. рублей на 2017 год. Из общего объема расходов бюджета муниципального образования межбюджетные трансферты, передаваемые бюджету муниципального района на исполнение полномочий переданных по соглашению, составят в 2015 году 92 357 тыс. рублей или 26,4 % от общего объема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расходов.</a:t>
            </a:r>
          </a:p>
        </p:txBody>
      </p:sp>
    </p:spTree>
    <p:extLst>
      <p:ext uri="{BB962C8B-B14F-4D97-AF65-F5344CB8AC3E}">
        <p14:creationId xmlns:p14="http://schemas.microsoft.com/office/powerpoint/2010/main" val="39006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86409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классифицируются расходы бюджета?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864096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 муниципального образования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2129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Разделы классификации расходов бюджета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62764" y="4586346"/>
            <a:ext cx="0" cy="389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504" y="493358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«Общегосударственные 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вопросы»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7" name="Прямая соединительная линия 1026"/>
          <p:cNvCxnSpPr/>
          <p:nvPr/>
        </p:nvCxnSpPr>
        <p:spPr>
          <a:xfrm>
            <a:off x="3933399" y="4323174"/>
            <a:ext cx="0" cy="263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/>
          <p:cNvSpPr txBox="1"/>
          <p:nvPr/>
        </p:nvSpPr>
        <p:spPr>
          <a:xfrm flipH="1">
            <a:off x="3146520" y="4645102"/>
            <a:ext cx="156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05 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«Жилищно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хозяйство»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1" name="Прямая соединительная линия 1050"/>
          <p:cNvCxnSpPr/>
          <p:nvPr/>
        </p:nvCxnSpPr>
        <p:spPr>
          <a:xfrm>
            <a:off x="5871124" y="4345148"/>
            <a:ext cx="0" cy="37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TextBox 1053"/>
          <p:cNvSpPr txBox="1"/>
          <p:nvPr/>
        </p:nvSpPr>
        <p:spPr>
          <a:xfrm flipH="1">
            <a:off x="5364084" y="4768213"/>
            <a:ext cx="108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08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«Культура, 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кинематография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71" name="Прямая соединительная линия 1070"/>
          <p:cNvCxnSpPr/>
          <p:nvPr/>
        </p:nvCxnSpPr>
        <p:spPr>
          <a:xfrm>
            <a:off x="7737209" y="4399958"/>
            <a:ext cx="2667" cy="404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extBox 1074"/>
          <p:cNvSpPr txBox="1"/>
          <p:nvPr/>
        </p:nvSpPr>
        <p:spPr>
          <a:xfrm>
            <a:off x="7308305" y="4854321"/>
            <a:ext cx="86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«Физическая 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культура и спорт»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36" name="Прямая соединительная линия 1135"/>
          <p:cNvCxnSpPr/>
          <p:nvPr/>
        </p:nvCxnSpPr>
        <p:spPr>
          <a:xfrm>
            <a:off x="2356399" y="4319764"/>
            <a:ext cx="18532" cy="448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0" name="TextBox 1139"/>
          <p:cNvSpPr txBox="1"/>
          <p:nvPr/>
        </p:nvSpPr>
        <p:spPr>
          <a:xfrm>
            <a:off x="1907704" y="481100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04 «Национальная 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экономика»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Chetvertkov Vadim\Desktop\к дню рыбака\gerb_tazov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1" y="3732077"/>
            <a:ext cx="751806" cy="87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582308"/>
            <a:ext cx="1296144" cy="863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82308"/>
            <a:ext cx="1296144" cy="830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66" y="3561334"/>
            <a:ext cx="1351341" cy="872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3732078"/>
            <a:ext cx="1296143" cy="8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6633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основным разделам классификации расходов бюджета муниципального образования в 2015 году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29351"/>
              </p:ext>
            </p:extLst>
          </p:nvPr>
        </p:nvGraphicFramePr>
        <p:xfrm>
          <a:off x="323529" y="1484784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2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7200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бюджета муниципального образования на 2015 год и плановый период 2016 и 2017 годов</a:t>
            </a:r>
            <a:endParaRPr lang="ru-RU" sz="1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56903"/>
              </p:ext>
            </p:extLst>
          </p:nvPr>
        </p:nvGraphicFramePr>
        <p:xfrm>
          <a:off x="179514" y="908720"/>
          <a:ext cx="8964486" cy="585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4943036"/>
                <a:gridCol w="586462"/>
                <a:gridCol w="921583"/>
                <a:gridCol w="754021"/>
                <a:gridCol w="1005363"/>
                <a:gridCol w="754021"/>
              </a:tblGrid>
              <a:tr h="175219">
                <a:tc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6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1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38 764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29 765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85 332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83 492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9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21 220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21 220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1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64 112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62 272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114 719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114 719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114 719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31 551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31 551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64 839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64 839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64 839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64 839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64 839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27 367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27 367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27 367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27 367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27 367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7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57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57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349 047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347 854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346 015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0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296648" y="3429000"/>
            <a:ext cx="3143769" cy="678815"/>
          </a:xfrm>
          <a:prstGeom prst="roundRect">
            <a:avLst>
              <a:gd name="adj" fmla="val 1667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9752" y="4359637"/>
            <a:ext cx="3143769" cy="648072"/>
          </a:xfrm>
          <a:prstGeom prst="roundRect">
            <a:avLst>
              <a:gd name="adj" fmla="val 1667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394969" y="2064784"/>
            <a:ext cx="3121727" cy="6825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25" name="TextBox 24"/>
          <p:cNvSpPr txBox="1"/>
          <p:nvPr/>
        </p:nvSpPr>
        <p:spPr>
          <a:xfrm>
            <a:off x="789912" y="260649"/>
            <a:ext cx="797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в 2015 году на национальную экономику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361678"/>
              </p:ext>
            </p:extLst>
          </p:nvPr>
        </p:nvGraphicFramePr>
        <p:xfrm>
          <a:off x="4516696" y="1052736"/>
          <a:ext cx="4703832" cy="551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83834"/>
            <a:ext cx="1728192" cy="13214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996952"/>
            <a:ext cx="1728193" cy="13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60000">
              <a:srgbClr val="E6E6E6"/>
            </a:gs>
            <a:gs pos="100000">
              <a:srgbClr val="7D8496"/>
            </a:gs>
            <a:gs pos="61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30775"/>
              </p:ext>
            </p:extLst>
          </p:nvPr>
        </p:nvGraphicFramePr>
        <p:xfrm>
          <a:off x="179512" y="1772816"/>
          <a:ext cx="8856983" cy="316835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18628"/>
                <a:gridCol w="5630044"/>
                <a:gridCol w="936104"/>
                <a:gridCol w="936104"/>
                <a:gridCol w="936103"/>
              </a:tblGrid>
              <a:tr h="544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показателей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автомобильных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 общего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пользования местного значения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57 896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57 896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57 896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автомобильных дорог общего пользования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значения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автомобильных дорог общего пользования местного значения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безопасности дорожного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движения в границах поселка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676"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9337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расходов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65 293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62 272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33102"/>
            <a:ext cx="8352928" cy="92333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79000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средств дорожного фонда муниципального образования поселок Тазовский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4368" y="131696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653137"/>
            <a:ext cx="87981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Основной целью реализации жилищно-коммунальной политики является создание условий для комплексного развития жилищной сферы, обеспечение качественными жилищно-коммунальными услугами населения поселка, благоустройство территории муниципального образования.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Жилищная политика поселка направлена на создание условий для обеспечения населения доступным, качественным и благоустроенным жильем. 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Коммунальное хозяйство направлено на 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и надежной инфраструктуры, обеспечивающей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экономического развития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комфортному условию проживания.</a:t>
            </a:r>
          </a:p>
          <a:p>
            <a:pPr indent="4500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— это целый комплекс работ, позволяющий изменить исходный ландшафт и озеленить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 муниципального образования.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3887"/>
              </p:ext>
            </p:extLst>
          </p:nvPr>
        </p:nvGraphicFramePr>
        <p:xfrm>
          <a:off x="288627" y="1380230"/>
          <a:ext cx="651562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1" y="260648"/>
            <a:ext cx="439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на жилищно-коммунальное хозяйство на 2015-2017 годы,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28" y="116632"/>
            <a:ext cx="1750758" cy="1872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88840"/>
            <a:ext cx="2317442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1829640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784" y="188640"/>
            <a:ext cx="9144000" cy="61926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200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0" algn="ctr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денежные средства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</a:t>
            </a:r>
          </a:p>
          <a:p>
            <a:pPr lvl="0" algn="ctr"/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его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 algn="ctr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расходами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03121"/>
            <a:ext cx="8784976" cy="584775"/>
          </a:xfrm>
          <a:prstGeom prst="rect">
            <a:avLst/>
          </a:prstGeom>
          <a:gradFill>
            <a:gsLst>
              <a:gs pos="82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30000">
                <a:srgbClr val="FFEBFA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на 2015-2017 годы в разрезе муниципальных программ муниципального образования поселок Тазовский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10596"/>
              </p:ext>
            </p:extLst>
          </p:nvPr>
        </p:nvGraphicFramePr>
        <p:xfrm>
          <a:off x="74283" y="1665929"/>
          <a:ext cx="8964486" cy="522713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042560"/>
                <a:gridCol w="1307308"/>
                <a:gridCol w="1234681"/>
                <a:gridCol w="1379937"/>
              </a:tblGrid>
              <a:tr h="3600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936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муниципального управления на 2015 -2020 годы»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55 053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46 041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37 042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98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«Совершенствование и развитие муниципальной службы в  муниципальном образовании поселок Тазовский»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«Финансовое обеспечение расходов на осуществление государственных полномочий»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муниципальной программы»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54 967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45 955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36 956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353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«Основные направления развития культуры, физической культуры и спорта,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повышение эффективности реализации молодежной политики»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92 206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92 206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010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«Основные направления развития культуры в муниципальном образовании поселок Тазовский»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64 839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64 839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64 839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506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физической культуры и спорта в муниципальном образовании поселок Тазовский»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27 367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27 367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3" y="687896"/>
            <a:ext cx="8784976" cy="830997"/>
          </a:xfrm>
          <a:prstGeom prst="rect">
            <a:avLst/>
          </a:prstGeom>
          <a:gradFill>
            <a:gsLst>
              <a:gs pos="96000">
                <a:srgbClr val="8488C4"/>
              </a:gs>
              <a:gs pos="30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Расходы на реализацию муниципальных программ муниципального образования поселок Тазовский на 2015 год – 348 491 тыс. рублей, на 2016 год – 338 298 тыс. рублей, на 2017 год – 327 459 тыс. рублей, в  том числе по направлениям: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47989"/>
              </p:ext>
            </p:extLst>
          </p:nvPr>
        </p:nvGraphicFramePr>
        <p:xfrm>
          <a:off x="112840" y="439953"/>
          <a:ext cx="8923656" cy="62103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107232"/>
                <a:gridCol w="1296144"/>
                <a:gridCol w="1224136"/>
                <a:gridCol w="1296144"/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031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«Повышение комфортности и безопасности населения поселка Тазовский на 2015-2020 годы»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86 513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85 332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83 492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950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«Организация пассажирских перевозок и багажа на территории муниципального образования поселок Тазовский на 2015-2020 годы»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21 220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21 220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21 220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481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«Повышение безопасности дорожного движения в поселке Тазовский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2015-2020 годах»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171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«Дорожный фонд муниципального образования поселок Тазовский»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64 661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63 480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61 640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1621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«Проведение капитального, текущего ремонта  жилищного фонда, повышение уровня благоустройства  жилищного фонда, расположенного на территории муниципального образования поселок Тазовский в 2015-2020 годах»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85279">
                <a:tc>
                  <a:txBody>
                    <a:bodyPr/>
                    <a:lstStyle/>
                    <a:p>
                      <a:pPr algn="just"/>
                      <a:r>
                        <a:rPr lang="ru-RU" sz="15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направленные на проведение капитального, текущего ремонта  жилищного фонда, повышение уровня благоустройства  жилищного фонда, расположенного на территории муниципального образования поселок Тазовский в 2015-2020 годах</a:t>
                      </a:r>
                      <a:endParaRPr lang="ru-RU" sz="15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60232" y="13217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70242"/>
              </p:ext>
            </p:extLst>
          </p:nvPr>
        </p:nvGraphicFramePr>
        <p:xfrm>
          <a:off x="112840" y="439953"/>
          <a:ext cx="8923656" cy="45732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107232"/>
                <a:gridCol w="1296144"/>
                <a:gridCol w="1224136"/>
                <a:gridCol w="1296144"/>
              </a:tblGrid>
              <a:tr h="3900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0067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751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качественными услугами жилищно-коммунального хозяйства на 2015-2020 годы»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114 357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114 357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114 357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484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обращения с отходами в муниципальном образовании поселок Тазовский в 2015-2020 годах»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31 189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31 189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31 189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519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«Комплексное развитие систем коммунальной инфраструктуры муниципального образования поселок Тазовский на период 2015-2020 годы»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7 867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7 867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7 867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76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«Благоустройство и озеленение территории поселка Тазовский на 2015-2020 годы»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75 301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75 301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60232" y="13217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2"/>
            <a:ext cx="7772400" cy="64807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муниципального управления на 2015-2020 годы»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4660" y="908720"/>
            <a:ext cx="7992888" cy="7326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поселка Тазовский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772816"/>
            <a:ext cx="8424936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30016"/>
            <a:ext cx="7704856" cy="6229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Совершенствование деятельности органов местного самоуправления муниципального образования поселок Тазовский</a:t>
            </a:r>
            <a:endParaRPr lang="ru-RU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073" y="3208857"/>
            <a:ext cx="316835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7" y="3208857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Показатели: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23728" y="3018765"/>
            <a:ext cx="5040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99992" y="2852937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23728" y="3007077"/>
            <a:ext cx="0" cy="201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64288" y="3007079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99992" y="1641376"/>
            <a:ext cx="0" cy="13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004048" y="3768561"/>
            <a:ext cx="4032448" cy="740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наилучшего результата с использованием определенного бюджетом объема средств (исполнение бюджетных обязательств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89596" y="4653135"/>
            <a:ext cx="4032448" cy="7200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обращений граждан, рассмотренных в установленные законодательством сроки, от общего количества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4048" y="5589240"/>
            <a:ext cx="403244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населению деятельностью органов местного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7504" y="3933056"/>
            <a:ext cx="4392488" cy="5760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лимита бюджетных обязательств в полном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4719" y="4653135"/>
            <a:ext cx="4392488" cy="720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своевременного рассмотрения обращения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2950" y="5517232"/>
            <a:ext cx="439248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удовлетворенности населения деятельностью органов местного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поселок Тазовский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«Основные направления развития культуры, физической культуры и спорта, повышение эффективности реализации молодежной политики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/>
              <a:t> 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295332"/>
            <a:ext cx="7992888" cy="3866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поселка Тазовский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997" y="1844824"/>
            <a:ext cx="8424936" cy="4320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420888"/>
            <a:ext cx="7704856" cy="6480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иных межбюджетных трансфертов на осуществление части полномочий по решению вопросов местного значения в соответствии с заключенным соглашением</a:t>
            </a:r>
            <a:endParaRPr lang="ru-RU" sz="12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2129" y="3496889"/>
            <a:ext cx="3168352" cy="7928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7" y="3496889"/>
            <a:ext cx="2623900" cy="7962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Показатели: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140362" y="3295108"/>
            <a:ext cx="50405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13752" y="3129280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49235" y="3295109"/>
            <a:ext cx="0" cy="201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64288" y="3331060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72000" y="1713383"/>
            <a:ext cx="0" cy="13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860032" y="4653136"/>
            <a:ext cx="417646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наилучшего результата с использованием определенного объема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7505" y="4653136"/>
            <a:ext cx="4644516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лимита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71047" y="116633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/>
              <a:t>Муниципальная программа </a:t>
            </a:r>
            <a:endParaRPr lang="ru-RU" sz="1600" dirty="0"/>
          </a:p>
          <a:p>
            <a:r>
              <a:rPr lang="ru-RU" sz="1600" b="1" dirty="0"/>
              <a:t>«Повышение комфортности и безопасности населения поселка Тазовский на 2015-2020 годы»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764704"/>
            <a:ext cx="7992888" cy="5040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поселка Тазовский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408212"/>
            <a:ext cx="8424936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060847"/>
            <a:ext cx="7992888" cy="5176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комфортности и безопасности населения поселка Тазовский на 2015-2020 годы»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7909" y="2928873"/>
            <a:ext cx="3440035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7663" y="2812630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Показатели: 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210" y="3624967"/>
            <a:ext cx="4359092" cy="5961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безопасности населения поселка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080" y="4509120"/>
            <a:ext cx="4378471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перевозок граждан поселка общественным пассажирским транспортом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994" y="5373216"/>
            <a:ext cx="4356307" cy="7200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содержание улично-дорожной сети поселка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94666" y="2744307"/>
            <a:ext cx="4984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93855" y="2578479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3855" y="1268760"/>
            <a:ext cx="0" cy="125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094667" y="2744308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79024" y="2729716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78343" y="3388885"/>
            <a:ext cx="4032448" cy="4721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количества лиц, погибших в результате дорожно-транспортных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78343" y="3861049"/>
            <a:ext cx="4032448" cy="4931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количества дорожно-транспортных происшествий 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90256" y="4349279"/>
            <a:ext cx="4032448" cy="6270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лиц, получивших телесные повреждения в результате дорожно-транспортного происшествия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77344" y="4956067"/>
            <a:ext cx="4032448" cy="6270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регулярных маршрутов в муниципальном образовании, соответствующих безопасности дорожного движения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90256" y="5587458"/>
            <a:ext cx="4032448" cy="5058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протяжённости улично-дорожной сети в муниципальном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90256" y="6093298"/>
            <a:ext cx="4032448" cy="6270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жителей, обеспеченных транспортной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инфраструктурой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25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3707" y="131796"/>
            <a:ext cx="7772400" cy="1090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капитального, текущего ремонта жилищного фонда, повышение уровня благоустройства жилищного фонда расположенного на территории муниципального образования поселок Тазовский,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2015-2020 годах»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222607"/>
            <a:ext cx="7992888" cy="547517"/>
          </a:xfrm>
          <a:prstGeom prst="roundRect">
            <a:avLst>
              <a:gd name="adj" fmla="val 1342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поселка Тазовский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808820"/>
            <a:ext cx="8424936" cy="5040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3458" y="2492896"/>
            <a:ext cx="7992888" cy="7033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приведения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</a:t>
            </a:r>
            <a:endParaRPr lang="ru-RU" sz="16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130" y="3362067"/>
            <a:ext cx="3440035" cy="5492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жидаемые результаты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29418" y="3343583"/>
            <a:ext cx="2623900" cy="5677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Показатели: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523" y="4005064"/>
            <a:ext cx="434238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износа многоквартирных домов и приведение  в соответствие к нормам капитального ремонта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187832" y="3196238"/>
            <a:ext cx="4984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99907" y="3030408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3855" y="1268760"/>
            <a:ext cx="0" cy="125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98731" y="3196237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172191" y="3196238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829901" y="4005064"/>
            <a:ext cx="4177589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своевременного проведения капитального ремонта общего имущества в многоквартирных домах за счет взносов собственников помещений, бюджетных средств и иных не запрещенных законом источников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60032" y="5013176"/>
            <a:ext cx="4162672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надлежащее техническое состояние жилищного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62153" y="5517232"/>
            <a:ext cx="3958429" cy="43204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сохранности и увеличение срока эксплуатации жилищного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35328" y="6021288"/>
            <a:ext cx="3958429" cy="7200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неисправностей изношенных конструктивных элементов (в том числе их восстановление и замена) общего имущества собственников помещений в многоквартирных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9923" y="4869160"/>
            <a:ext cx="4342384" cy="66183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изношенных коммуникаций внутренних инженерных систем жилых домов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09923" y="5661248"/>
            <a:ext cx="4342384" cy="770773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прироста объемов непригодного (ветхого) для проживания жилья по сравнению с объемами проведенного капитального ремонта в жилищном фонде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3707" y="8792"/>
            <a:ext cx="7772400" cy="531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качественными услугами жилищно-коммунального хозяйства на 2015-2020 годы»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7439" y="630149"/>
            <a:ext cx="8424936" cy="6386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поселка Тазовский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408213"/>
            <a:ext cx="8568952" cy="3646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61776"/>
            <a:ext cx="8424936" cy="67610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надежности предоставления жилищно-коммунальных услуг населению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 Тазовский</a:t>
            </a:r>
            <a:endParaRPr lang="ru-RU" sz="14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130" y="2812821"/>
            <a:ext cx="3440035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7075" y="2812821"/>
            <a:ext cx="26239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Показатели: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5" y="3501008"/>
            <a:ext cx="4680519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Безаварийное функционирование  объектов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 и энергетики муниципального образования 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–зимний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94666" y="2614754"/>
            <a:ext cx="4984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99907" y="2448926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3855" y="1268760"/>
            <a:ext cx="0" cy="125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00956" y="2616523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79024" y="2615614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5186188" y="3696976"/>
            <a:ext cx="3816424" cy="567598"/>
          </a:xfrm>
          <a:prstGeom prst="roundRect">
            <a:avLst>
              <a:gd name="adj" fmla="val 24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мероприятий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муниципального образования поселок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Тазовский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осенне-зимнему периоду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70813" y="4437112"/>
            <a:ext cx="3816424" cy="5383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обеспечения жителей поселка жилищно-коммунальными услугами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6848" y="4975480"/>
            <a:ext cx="4743183" cy="557758"/>
          </a:xfrm>
          <a:prstGeom prst="roundRect">
            <a:avLst>
              <a:gd name="adj" fmla="val 262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и надежное 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коммунальными услугами потребителей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образования, улучшение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ситуации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7851" y="4264573"/>
            <a:ext cx="4617855" cy="6062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для комфортной жизнедеятельности населения муниципального образования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150711" y="5165581"/>
            <a:ext cx="3816424" cy="567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муниципального образования поселок Тазовский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5979" y="5692891"/>
            <a:ext cx="468052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Улучшение эстетического облика, внешнего благоустройства, озеленения и санитарного состояния поселка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1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188640"/>
            <a:ext cx="9144000" cy="633670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ГОСУДАРСТВА – ЭТО ПЛАН НЕОБХОДИМЫХ ОБЩЕСТВУ РАСХОДОВ И ПРЕДПОЛАГАЕМЫХ ИСТОЧНИКОВ ДОХОДОВ  ДЛЯ ИХ ФИНАНСИРОВАНИЯ</a:t>
            </a:r>
          </a:p>
          <a:p>
            <a:pPr algn="ctr"/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расходов, как правило, определяется уровнем доходов. </a:t>
            </a:r>
          </a:p>
          <a:p>
            <a:pPr algn="ctr"/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же в большинстве случаев ограничены, по сравнению с потребностями. </a:t>
            </a:r>
          </a:p>
          <a:p>
            <a:pPr algn="ctr"/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нехватки ресурсов для покрытия потребностей планируются источники заимствований или сокращаются расходы, а при превышении доходов над расходами планируются сферы вложения излишков ресурсов.</a:t>
            </a:r>
          </a:p>
          <a:p>
            <a:pPr algn="ctr"/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500" y="116632"/>
            <a:ext cx="8928992" cy="6552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Бюджет позволяет государству регулировать условия развития экономики (распределение доходов, потребление, сбережение и др.) и влиять на социально-экономические процессы в обществе. 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Существующие цели экономической политики, которые достигаются с помощью бюджета: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038144"/>
              </p:ext>
            </p:extLst>
          </p:nvPr>
        </p:nvGraphicFramePr>
        <p:xfrm>
          <a:off x="107504" y="2060848"/>
          <a:ext cx="88569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3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496" y="116633"/>
            <a:ext cx="9073008" cy="6624736"/>
          </a:xfrm>
          <a:prstGeom prst="roundRect">
            <a:avLst/>
          </a:prstGeom>
          <a:solidFill>
            <a:srgbClr val="CCFFFF">
              <a:alpha val="74000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23728" y="332656"/>
            <a:ext cx="4680520" cy="864096"/>
          </a:xfrm>
          <a:prstGeom prst="flowChartProcess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бывают бюджеты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343" y="1781544"/>
            <a:ext cx="1987172" cy="1533496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Бюджеты семей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2" y="1781545"/>
            <a:ext cx="2592287" cy="169766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1" y="1781546"/>
            <a:ext cx="2160240" cy="1533496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Бюджеты организаций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41" y="4065666"/>
            <a:ext cx="2585483" cy="231566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Федерации (федеральный бюджет, бюджеты государственных внебюджетных фондов Российской Федерации)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4065666"/>
            <a:ext cx="2808312" cy="231566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субъектов Российской Федерации (региональные бюджеты, бюджеты территориальных фондов обязательного медицинского страхования)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4576" y="4065667"/>
            <a:ext cx="2353888" cy="2243654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(местные бюджеты, бюджет муниципального образования поселок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6291898">
            <a:off x="1707738" y="1238647"/>
            <a:ext cx="313807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4050334">
            <a:off x="6778732" y="1236211"/>
            <a:ext cx="323491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040246" y="1173654"/>
            <a:ext cx="302511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7450944">
            <a:off x="2594058" y="3313468"/>
            <a:ext cx="448927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286120" y="3498212"/>
            <a:ext cx="355738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479006">
            <a:off x="5894014" y="3338006"/>
            <a:ext cx="380311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20689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Роль Налогового кодекса Российской Федерации для бюджета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5"/>
            <a:ext cx="842493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 (принят в 1998 году) устанавливает систему налогов и сборов, а также общие принципы налогообложения и сборов в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52246"/>
            <a:ext cx="835292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Налоговый кодекс Российской Федерации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2821578"/>
            <a:ext cx="414046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35997" y="2821578"/>
            <a:ext cx="421246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7" y="3172890"/>
            <a:ext cx="414046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Регулирование порядка взаимоотношений налоговых органов и налогоплательщиков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7" y="4640651"/>
            <a:ext cx="414046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Установление ответственности за совершение налоговых правонарушений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31125" y="3190475"/>
            <a:ext cx="421246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Описание и порядок взимания федеральных, региональных и местных налогов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35997" y="4650219"/>
            <a:ext cx="421246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Специальные налоговые режимы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2068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регулирует Бюджетный кодекс Российской Федерации?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90021"/>
            <a:ext cx="856895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устанавливает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общие принципы бюджетного законодательства Российской Федерации, организации и функционирования бюджетной системы Российской Федерации, определяет основы бюджетного процесса и межбюджетных отношений, основания и виды ответственности за нарушение бюджетного законодательства Российской Федерации.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85689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30181"/>
            <a:ext cx="194421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Общие положения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5765" y="2433788"/>
            <a:ext cx="219446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Часть 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процесс в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оссийской Федерации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1531" y="2433788"/>
            <a:ext cx="212423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Часть 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оссийской Федерации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2430181"/>
            <a:ext cx="230425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Часть 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нарушения и бюджетные меры принуждения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3359939"/>
            <a:ext cx="194421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 бюджетного законодательства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3" y="3359938"/>
            <a:ext cx="212423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 бюджетной системы Российской Федерации и бюджетной классификации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3988" y="3359939"/>
            <a:ext cx="224444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9253" y="3359939"/>
            <a:ext cx="229523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нарушения и их виды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296413"/>
            <a:ext cx="194421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Общие понятия и термины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4305205"/>
            <a:ext cx="219446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Принципы бюджетной системы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3989" y="4296412"/>
            <a:ext cx="219624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Полномочия участников бюджетного процесса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233" y="4296411"/>
            <a:ext cx="230425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меры принуждения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315" y="4785911"/>
            <a:ext cx="1944216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Разграничение бюджетных полномочий Российской Федерации, субъектов Российской Федерации и муниципальных образований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9752" y="4785909"/>
            <a:ext cx="2135035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положения о доходах и расходах бюджетов, государственном (муниципальном) долге, межбюджетных трансфертов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3988" y="4794705"/>
            <a:ext cx="2205264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Основы государственного финансового контроля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4778565"/>
            <a:ext cx="2304256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7895</TotalTime>
  <Words>4559</Words>
  <Application>Microsoft Office PowerPoint</Application>
  <PresentationFormat>Экран (4:3)</PresentationFormat>
  <Paragraphs>832</Paragraphs>
  <Slides>47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Тема Office</vt:lpstr>
      <vt:lpstr>Лист</vt:lpstr>
      <vt:lpstr>Презентация PowerPoint</vt:lpstr>
      <vt:lpstr>Презентация PowerPoint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</vt:lpstr>
      <vt:lpstr>Физические лица - налогоплательщики</vt:lpstr>
      <vt:lpstr>Презентация PowerPoint</vt:lpstr>
      <vt:lpstr>Презентация PowerPoint</vt:lpstr>
      <vt:lpstr>На чем основывается проект бюджета муниципального образования поселок Тазовский?</vt:lpstr>
      <vt:lpstr>Презентация PowerPoint</vt:lpstr>
      <vt:lpstr>Какие этапы проходит бюджет?</vt:lpstr>
      <vt:lpstr>Основные направления бюджетной и налоговой политики на 2015 год и на плановый период 2016 и 2017 годов</vt:lpstr>
      <vt:lpstr>Показатели, характеризирующие социально-экономическое развитие муниципального образования поселок Тазовский на 2015-2017 годы</vt:lpstr>
      <vt:lpstr>Продолжение таблицы</vt:lpstr>
      <vt:lpstr>Продолжение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муниципального образования  на 2015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бюджетных ассигнований по разделам и подразделам классификации расходов бюджета муниципального образования на 2015 год и плановый период 2016 и 2017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«Совершенствование муниципального управления на 2015-2020 годы»</vt:lpstr>
      <vt:lpstr>Муниципальная программа муниципального образования поселок Тазовский   «Основные направления развития культуры, физической культуры и спорта, повышение эффективности реализации молодежной политики»  </vt:lpstr>
      <vt:lpstr>Презентация PowerPoint</vt:lpstr>
      <vt:lpstr>Презентация PowerPoint</vt:lpstr>
      <vt:lpstr>Презентация PowerPoint</vt:lpstr>
    </vt:vector>
  </TitlesOfParts>
  <Company>UPRFIN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Борох Оксана Николаевна</dc:creator>
  <cp:lastModifiedBy>Тамара</cp:lastModifiedBy>
  <cp:revision>644</cp:revision>
  <cp:lastPrinted>2014-11-25T03:58:40Z</cp:lastPrinted>
  <dcterms:created xsi:type="dcterms:W3CDTF">2013-12-18T08:51:47Z</dcterms:created>
  <dcterms:modified xsi:type="dcterms:W3CDTF">2014-11-26T12:25:35Z</dcterms:modified>
</cp:coreProperties>
</file>